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36"/>
  </p:notesMasterIdLst>
  <p:sldIdLst>
    <p:sldId id="275" r:id="rId3"/>
    <p:sldId id="261" r:id="rId4"/>
    <p:sldId id="257" r:id="rId5"/>
    <p:sldId id="258" r:id="rId6"/>
    <p:sldId id="287" r:id="rId7"/>
    <p:sldId id="259" r:id="rId8"/>
    <p:sldId id="292" r:id="rId9"/>
    <p:sldId id="293" r:id="rId10"/>
    <p:sldId id="276" r:id="rId11"/>
    <p:sldId id="277" r:id="rId12"/>
    <p:sldId id="278" r:id="rId13"/>
    <p:sldId id="290" r:id="rId14"/>
    <p:sldId id="289" r:id="rId15"/>
    <p:sldId id="279" r:id="rId16"/>
    <p:sldId id="280" r:id="rId17"/>
    <p:sldId id="281" r:id="rId18"/>
    <p:sldId id="282" r:id="rId19"/>
    <p:sldId id="283" r:id="rId20"/>
    <p:sldId id="284" r:id="rId21"/>
    <p:sldId id="262" r:id="rId22"/>
    <p:sldId id="263" r:id="rId23"/>
    <p:sldId id="291" r:id="rId24"/>
    <p:sldId id="264" r:id="rId25"/>
    <p:sldId id="288" r:id="rId26"/>
    <p:sldId id="294" r:id="rId27"/>
    <p:sldId id="297" r:id="rId28"/>
    <p:sldId id="295" r:id="rId29"/>
    <p:sldId id="298" r:id="rId30"/>
    <p:sldId id="296" r:id="rId31"/>
    <p:sldId id="299" r:id="rId32"/>
    <p:sldId id="301" r:id="rId33"/>
    <p:sldId id="300" r:id="rId34"/>
    <p:sldId id="286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EHRANI, EVELYN" initials="TE" lastIdx="1" clrIdx="0">
    <p:extLst>
      <p:ext uri="{19B8F6BF-5375-455C-9EA6-DF929625EA0E}">
        <p15:presenceInfo xmlns:p15="http://schemas.microsoft.com/office/powerpoint/2012/main" userId="S-1-5-21-1229272821-789336058-725345543-21530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8246D"/>
    <a:srgbClr val="00A1DA"/>
    <a:srgbClr val="54145A"/>
    <a:srgbClr val="A5C8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A3A3E58-ADCA-4F87-BF6A-72D3DA073252}" v="16" dt="2022-05-06T08:08:02.84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3979" autoAdjust="0"/>
  </p:normalViewPr>
  <p:slideViewPr>
    <p:cSldViewPr snapToGrid="0">
      <p:cViewPr varScale="1">
        <p:scale>
          <a:sx n="77" d="100"/>
          <a:sy n="77" d="100"/>
        </p:scale>
        <p:origin x="792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6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viewProps" Target="viewProps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microsoft.com/office/2016/11/relationships/changesInfo" Target="changesInfos/changesInfo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microsoft.com/office/2015/10/relationships/revisionInfo" Target="revisionInfo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LL, JACKI" userId="d1c86fe6-0815-4ea4-bdfb-6dc6c57f48ec" providerId="ADAL" clId="{2A3A3E58-ADCA-4F87-BF6A-72D3DA073252}"/>
    <pc:docChg chg="custSel addSld modSld sldOrd">
      <pc:chgData name="BELL, JACKI" userId="d1c86fe6-0815-4ea4-bdfb-6dc6c57f48ec" providerId="ADAL" clId="{2A3A3E58-ADCA-4F87-BF6A-72D3DA073252}" dt="2022-05-06T10:38:04.057" v="233" actId="20577"/>
      <pc:docMkLst>
        <pc:docMk/>
      </pc:docMkLst>
      <pc:sldChg chg="addSp modSp mod">
        <pc:chgData name="BELL, JACKI" userId="d1c86fe6-0815-4ea4-bdfb-6dc6c57f48ec" providerId="ADAL" clId="{2A3A3E58-ADCA-4F87-BF6A-72D3DA073252}" dt="2022-05-06T07:42:27.216" v="51" actId="1076"/>
        <pc:sldMkLst>
          <pc:docMk/>
          <pc:sldMk cId="335065365" sldId="294"/>
        </pc:sldMkLst>
        <pc:spChg chg="add mod">
          <ac:chgData name="BELL, JACKI" userId="d1c86fe6-0815-4ea4-bdfb-6dc6c57f48ec" providerId="ADAL" clId="{2A3A3E58-ADCA-4F87-BF6A-72D3DA073252}" dt="2022-05-06T07:42:27.216" v="51" actId="1076"/>
          <ac:spMkLst>
            <pc:docMk/>
            <pc:sldMk cId="335065365" sldId="294"/>
            <ac:spMk id="11" creationId="{063F716C-365C-4B21-A0B4-586D9ED1EEDD}"/>
          </ac:spMkLst>
        </pc:spChg>
      </pc:sldChg>
      <pc:sldChg chg="delSp modSp mod delAnim">
        <pc:chgData name="BELL, JACKI" userId="d1c86fe6-0815-4ea4-bdfb-6dc6c57f48ec" providerId="ADAL" clId="{2A3A3E58-ADCA-4F87-BF6A-72D3DA073252}" dt="2022-05-06T10:38:04.057" v="233" actId="20577"/>
        <pc:sldMkLst>
          <pc:docMk/>
          <pc:sldMk cId="1504658951" sldId="296"/>
        </pc:sldMkLst>
        <pc:spChg chg="mod">
          <ac:chgData name="BELL, JACKI" userId="d1c86fe6-0815-4ea4-bdfb-6dc6c57f48ec" providerId="ADAL" clId="{2A3A3E58-ADCA-4F87-BF6A-72D3DA073252}" dt="2022-05-06T07:32:53.602" v="7" actId="20577"/>
          <ac:spMkLst>
            <pc:docMk/>
            <pc:sldMk cId="1504658951" sldId="296"/>
            <ac:spMk id="3" creationId="{5C280327-D2C0-4501-8D44-596FE5E24B10}"/>
          </ac:spMkLst>
        </pc:spChg>
        <pc:spChg chg="del">
          <ac:chgData name="BELL, JACKI" userId="d1c86fe6-0815-4ea4-bdfb-6dc6c57f48ec" providerId="ADAL" clId="{2A3A3E58-ADCA-4F87-BF6A-72D3DA073252}" dt="2022-05-06T10:37:32.464" v="173" actId="21"/>
          <ac:spMkLst>
            <pc:docMk/>
            <pc:sldMk cId="1504658951" sldId="296"/>
            <ac:spMk id="4" creationId="{DCC019A3-7085-4A1D-B87F-B215FCA89D30}"/>
          </ac:spMkLst>
        </pc:spChg>
        <pc:spChg chg="mod">
          <ac:chgData name="BELL, JACKI" userId="d1c86fe6-0815-4ea4-bdfb-6dc6c57f48ec" providerId="ADAL" clId="{2A3A3E58-ADCA-4F87-BF6A-72D3DA073252}" dt="2022-05-06T10:38:04.057" v="233" actId="20577"/>
          <ac:spMkLst>
            <pc:docMk/>
            <pc:sldMk cId="1504658951" sldId="296"/>
            <ac:spMk id="7" creationId="{EE2D5DAC-0E8E-45CF-B48B-2A6F133C4C0E}"/>
          </ac:spMkLst>
        </pc:spChg>
        <pc:spChg chg="mod">
          <ac:chgData name="BELL, JACKI" userId="d1c86fe6-0815-4ea4-bdfb-6dc6c57f48ec" providerId="ADAL" clId="{2A3A3E58-ADCA-4F87-BF6A-72D3DA073252}" dt="2022-05-06T07:32:30.987" v="3" actId="6549"/>
          <ac:spMkLst>
            <pc:docMk/>
            <pc:sldMk cId="1504658951" sldId="296"/>
            <ac:spMk id="8" creationId="{00000000-0000-0000-0000-000000000000}"/>
          </ac:spMkLst>
        </pc:spChg>
      </pc:sldChg>
      <pc:sldChg chg="addSp modSp mod">
        <pc:chgData name="BELL, JACKI" userId="d1c86fe6-0815-4ea4-bdfb-6dc6c57f48ec" providerId="ADAL" clId="{2A3A3E58-ADCA-4F87-BF6A-72D3DA073252}" dt="2022-05-06T07:36:50.587" v="13" actId="1076"/>
        <pc:sldMkLst>
          <pc:docMk/>
          <pc:sldMk cId="272811290" sldId="298"/>
        </pc:sldMkLst>
        <pc:picChg chg="add mod modCrop">
          <ac:chgData name="BELL, JACKI" userId="d1c86fe6-0815-4ea4-bdfb-6dc6c57f48ec" providerId="ADAL" clId="{2A3A3E58-ADCA-4F87-BF6A-72D3DA073252}" dt="2022-05-06T07:36:50.587" v="13" actId="1076"/>
          <ac:picMkLst>
            <pc:docMk/>
            <pc:sldMk cId="272811290" sldId="298"/>
            <ac:picMk id="11" creationId="{6FC5C73A-4485-4F5E-8148-F63C0B7E1584}"/>
          </ac:picMkLst>
        </pc:picChg>
      </pc:sldChg>
      <pc:sldChg chg="addSp delSp modSp add mod delAnim">
        <pc:chgData name="BELL, JACKI" userId="d1c86fe6-0815-4ea4-bdfb-6dc6c57f48ec" providerId="ADAL" clId="{2A3A3E58-ADCA-4F87-BF6A-72D3DA073252}" dt="2022-05-06T07:46:21.691" v="82" actId="1076"/>
        <pc:sldMkLst>
          <pc:docMk/>
          <pc:sldMk cId="4207898255" sldId="299"/>
        </pc:sldMkLst>
        <pc:spChg chg="del mod">
          <ac:chgData name="BELL, JACKI" userId="d1c86fe6-0815-4ea4-bdfb-6dc6c57f48ec" providerId="ADAL" clId="{2A3A3E58-ADCA-4F87-BF6A-72D3DA073252}" dt="2022-05-06T07:44:04.634" v="56"/>
          <ac:spMkLst>
            <pc:docMk/>
            <pc:sldMk cId="4207898255" sldId="299"/>
            <ac:spMk id="3" creationId="{5C280327-D2C0-4501-8D44-596FE5E24B10}"/>
          </ac:spMkLst>
        </pc:spChg>
        <pc:spChg chg="del">
          <ac:chgData name="BELL, JACKI" userId="d1c86fe6-0815-4ea4-bdfb-6dc6c57f48ec" providerId="ADAL" clId="{2A3A3E58-ADCA-4F87-BF6A-72D3DA073252}" dt="2022-05-06T07:44:13.736" v="57" actId="478"/>
          <ac:spMkLst>
            <pc:docMk/>
            <pc:sldMk cId="4207898255" sldId="299"/>
            <ac:spMk id="4" creationId="{DCC019A3-7085-4A1D-B87F-B215FCA89D30}"/>
          </ac:spMkLst>
        </pc:spChg>
        <pc:spChg chg="del">
          <ac:chgData name="BELL, JACKI" userId="d1c86fe6-0815-4ea4-bdfb-6dc6c57f48ec" providerId="ADAL" clId="{2A3A3E58-ADCA-4F87-BF6A-72D3DA073252}" dt="2022-05-06T07:44:04.627" v="54" actId="21"/>
          <ac:spMkLst>
            <pc:docMk/>
            <pc:sldMk cId="4207898255" sldId="299"/>
            <ac:spMk id="7" creationId="{EE2D5DAC-0E8E-45CF-B48B-2A6F133C4C0E}"/>
          </ac:spMkLst>
        </pc:spChg>
        <pc:spChg chg="add mod">
          <ac:chgData name="BELL, JACKI" userId="d1c86fe6-0815-4ea4-bdfb-6dc6c57f48ec" providerId="ADAL" clId="{2A3A3E58-ADCA-4F87-BF6A-72D3DA073252}" dt="2022-05-06T07:46:17.640" v="81" actId="113"/>
          <ac:spMkLst>
            <pc:docMk/>
            <pc:sldMk cId="4207898255" sldId="299"/>
            <ac:spMk id="12" creationId="{0668BAE0-92D6-48B3-A2DA-35A60B390ACB}"/>
          </ac:spMkLst>
        </pc:spChg>
        <pc:picChg chg="add mod modCrop">
          <ac:chgData name="BELL, JACKI" userId="d1c86fe6-0815-4ea4-bdfb-6dc6c57f48ec" providerId="ADAL" clId="{2A3A3E58-ADCA-4F87-BF6A-72D3DA073252}" dt="2022-05-06T07:46:21.691" v="82" actId="1076"/>
          <ac:picMkLst>
            <pc:docMk/>
            <pc:sldMk cId="4207898255" sldId="299"/>
            <ac:picMk id="11" creationId="{C01D7A44-3069-4566-9DA1-B28DA10A2D82}"/>
          </ac:picMkLst>
        </pc:picChg>
      </pc:sldChg>
      <pc:sldChg chg="addSp delSp modSp add mod">
        <pc:chgData name="BELL, JACKI" userId="d1c86fe6-0815-4ea4-bdfb-6dc6c57f48ec" providerId="ADAL" clId="{2A3A3E58-ADCA-4F87-BF6A-72D3DA073252}" dt="2022-05-06T08:08:02.847" v="172" actId="14100"/>
        <pc:sldMkLst>
          <pc:docMk/>
          <pc:sldMk cId="2637123429" sldId="300"/>
        </pc:sldMkLst>
        <pc:spChg chg="mod">
          <ac:chgData name="BELL, JACKI" userId="d1c86fe6-0815-4ea4-bdfb-6dc6c57f48ec" providerId="ADAL" clId="{2A3A3E58-ADCA-4F87-BF6A-72D3DA073252}" dt="2022-05-06T07:48:30.237" v="118" actId="14100"/>
          <ac:spMkLst>
            <pc:docMk/>
            <pc:sldMk cId="2637123429" sldId="300"/>
            <ac:spMk id="12" creationId="{0668BAE0-92D6-48B3-A2DA-35A60B390ACB}"/>
          </ac:spMkLst>
        </pc:spChg>
        <pc:picChg chg="add del mod modCrop">
          <ac:chgData name="BELL, JACKI" userId="d1c86fe6-0815-4ea4-bdfb-6dc6c57f48ec" providerId="ADAL" clId="{2A3A3E58-ADCA-4F87-BF6A-72D3DA073252}" dt="2022-05-06T07:48:31.945" v="119" actId="478"/>
          <ac:picMkLst>
            <pc:docMk/>
            <pc:sldMk cId="2637123429" sldId="300"/>
            <ac:picMk id="3" creationId="{7F8A0BBC-E05B-43F1-81C8-84FDDC220BD5}"/>
          </ac:picMkLst>
        </pc:picChg>
        <pc:picChg chg="add mod ord">
          <ac:chgData name="BELL, JACKI" userId="d1c86fe6-0815-4ea4-bdfb-6dc6c57f48ec" providerId="ADAL" clId="{2A3A3E58-ADCA-4F87-BF6A-72D3DA073252}" dt="2022-05-06T08:07:13.520" v="162" actId="1076"/>
          <ac:picMkLst>
            <pc:docMk/>
            <pc:sldMk cId="2637123429" sldId="300"/>
            <ac:picMk id="4" creationId="{53E04512-692F-463C-88A9-97A61688CE84}"/>
          </ac:picMkLst>
        </pc:picChg>
        <pc:picChg chg="del">
          <ac:chgData name="BELL, JACKI" userId="d1c86fe6-0815-4ea4-bdfb-6dc6c57f48ec" providerId="ADAL" clId="{2A3A3E58-ADCA-4F87-BF6A-72D3DA073252}" dt="2022-05-06T07:48:36.766" v="120" actId="478"/>
          <ac:picMkLst>
            <pc:docMk/>
            <pc:sldMk cId="2637123429" sldId="300"/>
            <ac:picMk id="6" creationId="{DD9E0FB9-F0FA-49E2-B142-7F92B452B71A}"/>
          </ac:picMkLst>
        </pc:picChg>
        <pc:picChg chg="add mod ord">
          <ac:chgData name="BELL, JACKI" userId="d1c86fe6-0815-4ea4-bdfb-6dc6c57f48ec" providerId="ADAL" clId="{2A3A3E58-ADCA-4F87-BF6A-72D3DA073252}" dt="2022-05-06T08:07:15.748" v="163" actId="1076"/>
          <ac:picMkLst>
            <pc:docMk/>
            <pc:sldMk cId="2637123429" sldId="300"/>
            <ac:picMk id="7" creationId="{D43ED093-DC9A-43CC-AADA-01CA0EE0D72B}"/>
          </ac:picMkLst>
        </pc:picChg>
        <pc:picChg chg="del">
          <ac:chgData name="BELL, JACKI" userId="d1c86fe6-0815-4ea4-bdfb-6dc6c57f48ec" providerId="ADAL" clId="{2A3A3E58-ADCA-4F87-BF6A-72D3DA073252}" dt="2022-05-06T07:46:39.582" v="84" actId="478"/>
          <ac:picMkLst>
            <pc:docMk/>
            <pc:sldMk cId="2637123429" sldId="300"/>
            <ac:picMk id="11" creationId="{C01D7A44-3069-4566-9DA1-B28DA10A2D82}"/>
          </ac:picMkLst>
        </pc:picChg>
        <pc:picChg chg="add mod ord">
          <ac:chgData name="BELL, JACKI" userId="d1c86fe6-0815-4ea4-bdfb-6dc6c57f48ec" providerId="ADAL" clId="{2A3A3E58-ADCA-4F87-BF6A-72D3DA073252}" dt="2022-05-06T08:07:58.116" v="171" actId="1076"/>
          <ac:picMkLst>
            <pc:docMk/>
            <pc:sldMk cId="2637123429" sldId="300"/>
            <ac:picMk id="16" creationId="{EB6FE362-E648-4AD9-9BF2-DAE574BC5AFE}"/>
          </ac:picMkLst>
        </pc:picChg>
        <pc:picChg chg="add mod ord">
          <ac:chgData name="BELL, JACKI" userId="d1c86fe6-0815-4ea4-bdfb-6dc6c57f48ec" providerId="ADAL" clId="{2A3A3E58-ADCA-4F87-BF6A-72D3DA073252}" dt="2022-05-06T08:07:54.849" v="170" actId="1076"/>
          <ac:picMkLst>
            <pc:docMk/>
            <pc:sldMk cId="2637123429" sldId="300"/>
            <ac:picMk id="17" creationId="{0E57B407-138E-4D68-A237-90B6B7A5704C}"/>
          </ac:picMkLst>
        </pc:picChg>
        <pc:picChg chg="add mod">
          <ac:chgData name="BELL, JACKI" userId="d1c86fe6-0815-4ea4-bdfb-6dc6c57f48ec" providerId="ADAL" clId="{2A3A3E58-ADCA-4F87-BF6A-72D3DA073252}" dt="2022-05-06T08:08:02.847" v="172" actId="14100"/>
          <ac:picMkLst>
            <pc:docMk/>
            <pc:sldMk cId="2637123429" sldId="300"/>
            <ac:picMk id="2050" creationId="{90670DE5-EB67-4CA6-82C2-6E200E8F43BB}"/>
          </ac:picMkLst>
        </pc:picChg>
        <pc:picChg chg="add mod">
          <ac:chgData name="BELL, JACKI" userId="d1c86fe6-0815-4ea4-bdfb-6dc6c57f48ec" providerId="ADAL" clId="{2A3A3E58-ADCA-4F87-BF6A-72D3DA073252}" dt="2022-05-06T08:07:20.779" v="164" actId="1076"/>
          <ac:picMkLst>
            <pc:docMk/>
            <pc:sldMk cId="2637123429" sldId="300"/>
            <ac:picMk id="2052" creationId="{BB9F15E3-B040-4B16-814D-8EDFB8A3AA58}"/>
          </ac:picMkLst>
        </pc:picChg>
      </pc:sldChg>
      <pc:sldChg chg="add ord">
        <pc:chgData name="BELL, JACKI" userId="d1c86fe6-0815-4ea4-bdfb-6dc6c57f48ec" providerId="ADAL" clId="{2A3A3E58-ADCA-4F87-BF6A-72D3DA073252}" dt="2022-05-06T07:48:44.497" v="122"/>
        <pc:sldMkLst>
          <pc:docMk/>
          <pc:sldMk cId="3228174767" sldId="301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588102-AD8F-4E42-936D-0968A4C693AE}" type="datetimeFigureOut">
              <a:rPr lang="en-GB" smtClean="0"/>
              <a:t>05/05/2022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A9528A-03A2-443B-B4F7-AB9E9E2DFD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4285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8" Type="http://schemas.openxmlformats.org/officeDocument/2006/relationships/hyperlink" Target="mailto:evelyn.tehrani@duraham.ac.uk" TargetMode="External"/><Relationship Id="rId3" Type="http://schemas.openxmlformats.org/officeDocument/2006/relationships/hyperlink" Target="mailto:dei-admin@durham.ac.uk" TargetMode="External"/><Relationship Id="rId7" Type="http://schemas.openxmlformats.org/officeDocument/2006/relationships/hyperlink" Target="https://mscensocuk.wordpress.com/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community.dur.ac.uk/blogs/" TargetMode="External"/><Relationship Id="rId5" Type="http://schemas.openxmlformats.org/officeDocument/2006/relationships/hyperlink" Target="mailto:evelyn.tehrani@durham.ac.uk" TargetMode="External"/><Relationship Id="rId4" Type="http://schemas.openxmlformats.org/officeDocument/2006/relationships/hyperlink" Target="https://www.dur.ac.uk/academic.office/card/researcher.development/events/opportunities/" TargetMode="External"/></Relationships>
</file>

<file path=ppt/notesSlides/_rels/notesSlide2.xml.rels><?xml version="1.0" encoding="UTF-8" standalone="yes"?>
<Relationships xmlns="http://schemas.openxmlformats.org/package/2006/relationships"><Relationship Id="rId8" Type="http://schemas.openxmlformats.org/officeDocument/2006/relationships/hyperlink" Target="mailto:evelyn.tehrani@duraham.ac.uk" TargetMode="External"/><Relationship Id="rId3" Type="http://schemas.openxmlformats.org/officeDocument/2006/relationships/hyperlink" Target="mailto:dei-admin@durham.ac.uk" TargetMode="External"/><Relationship Id="rId7" Type="http://schemas.openxmlformats.org/officeDocument/2006/relationships/hyperlink" Target="https://mscensocuk.wordpress.com/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community.dur.ac.uk/blogs/" TargetMode="External"/><Relationship Id="rId5" Type="http://schemas.openxmlformats.org/officeDocument/2006/relationships/hyperlink" Target="mailto:evelyn.tehrani@durham.ac.uk" TargetMode="External"/><Relationship Id="rId4" Type="http://schemas.openxmlformats.org/officeDocument/2006/relationships/hyperlink" Target="https://www.dur.ac.uk/academic.office/card/researcher.development/events/opportunities/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633413" y="688975"/>
            <a:ext cx="8229601" cy="46307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95288" y="5577419"/>
            <a:ext cx="6172200" cy="3852672"/>
          </a:xfrm>
        </p:spPr>
        <p:txBody>
          <a:bodyPr/>
          <a:lstStyle/>
          <a:p>
            <a:r>
              <a:rPr lang="en-GB" dirty="0">
                <a:latin typeface="Calibri" charset="0"/>
              </a:rPr>
              <a:t>Some Energy CDT events or fieldtrips are open to all energy students</a:t>
            </a:r>
          </a:p>
          <a:p>
            <a:r>
              <a:rPr lang="en-GB" dirty="0">
                <a:latin typeface="Calibri" charset="0"/>
              </a:rPr>
              <a:t> </a:t>
            </a:r>
          </a:p>
          <a:p>
            <a:r>
              <a:rPr lang="en-GB" dirty="0">
                <a:latin typeface="Calibri" charset="0"/>
              </a:rPr>
              <a:t>If you want to be added to the mailing list for open CDT events and fieldtrips please let us know </a:t>
            </a:r>
            <a:r>
              <a:rPr lang="en-GB" dirty="0">
                <a:latin typeface="Calibri" charset="0"/>
                <a:hlinkClick r:id="rId3"/>
              </a:rPr>
              <a:t>dei-admin@durham.ac.uk</a:t>
            </a:r>
            <a:r>
              <a:rPr lang="en-GB" dirty="0">
                <a:latin typeface="Calibri" charset="0"/>
              </a:rPr>
              <a:t> </a:t>
            </a:r>
          </a:p>
          <a:p>
            <a:endParaRPr lang="en-GB" dirty="0">
              <a:latin typeface="Calibri" charset="0"/>
            </a:endParaRPr>
          </a:p>
          <a:p>
            <a:r>
              <a:rPr lang="en-GB" dirty="0">
                <a:latin typeface="Calibri" charset="0"/>
              </a:rPr>
              <a:t>If you want to volunteer for outreach activities or have an idea for an event please let us know </a:t>
            </a:r>
            <a:r>
              <a:rPr lang="en-GB" dirty="0">
                <a:latin typeface="Calibri" charset="0"/>
                <a:hlinkClick r:id="rId3"/>
              </a:rPr>
              <a:t>dei-admin@durham.ac.uk</a:t>
            </a:r>
            <a:r>
              <a:rPr lang="en-GB" dirty="0">
                <a:latin typeface="Calibri" charset="0"/>
              </a:rPr>
              <a:t> </a:t>
            </a:r>
          </a:p>
          <a:p>
            <a:endParaRPr lang="en-GB" dirty="0"/>
          </a:p>
          <a:p>
            <a:r>
              <a:rPr lang="en-GB" dirty="0"/>
              <a:t>CAROD funding for postgraduate events: next deadline is </a:t>
            </a:r>
            <a:r>
              <a:rPr lang="en-GB" b="1" dirty="0"/>
              <a:t>20th February 2017</a:t>
            </a:r>
          </a:p>
          <a:p>
            <a:r>
              <a:rPr lang="en-GB" u="sng" dirty="0">
                <a:hlinkClick r:id="rId4"/>
              </a:rPr>
              <a:t>https://www.dur.ac.uk/academic.office/card/researcher.development/events/opportunities/</a:t>
            </a:r>
            <a:r>
              <a:rPr lang="en-GB" dirty="0"/>
              <a:t> </a:t>
            </a:r>
            <a:endParaRPr lang="en-GB" b="1" dirty="0"/>
          </a:p>
          <a:p>
            <a:endParaRPr lang="en-GB" dirty="0"/>
          </a:p>
          <a:p>
            <a:r>
              <a:rPr lang="en-GB" dirty="0"/>
              <a:t>DEI support and advice for organising events, inviting speakers and identifying funding.</a:t>
            </a:r>
          </a:p>
          <a:p>
            <a:endParaRPr lang="en-GB" dirty="0"/>
          </a:p>
          <a:p>
            <a:r>
              <a:rPr lang="en-GB" dirty="0"/>
              <a:t>Please submit article ideas for the DEI magazine to </a:t>
            </a:r>
            <a:r>
              <a:rPr lang="en-GB" dirty="0">
                <a:hlinkClick r:id="rId5"/>
              </a:rPr>
              <a:t>evelyn.tehrani@durham.ac.uk</a:t>
            </a:r>
            <a:r>
              <a:rPr lang="en-GB" dirty="0"/>
              <a:t> </a:t>
            </a:r>
          </a:p>
          <a:p>
            <a:endParaRPr lang="en-GB" dirty="0"/>
          </a:p>
          <a:p>
            <a:r>
              <a:rPr lang="en-GB" dirty="0"/>
              <a:t>DU Student blog can be seen at </a:t>
            </a:r>
            <a:r>
              <a:rPr lang="en-GB" dirty="0">
                <a:hlinkClick r:id="rId6"/>
              </a:rPr>
              <a:t>http://community.dur.ac.uk/blogs/</a:t>
            </a:r>
            <a:r>
              <a:rPr lang="en-GB" dirty="0"/>
              <a:t>  MSc Energy and Society student blog at </a:t>
            </a:r>
            <a:r>
              <a:rPr lang="en-GB" dirty="0">
                <a:hlinkClick r:id="rId7"/>
              </a:rPr>
              <a:t>https://mscensocuk.wordpress.com/</a:t>
            </a:r>
            <a:r>
              <a:rPr lang="en-GB" dirty="0"/>
              <a:t>  Please submit students blogs to </a:t>
            </a:r>
            <a:r>
              <a:rPr lang="en-GB" dirty="0">
                <a:hlinkClick r:id="rId8"/>
              </a:rPr>
              <a:t>evelyn.tehrani@duraham.ac.uk</a:t>
            </a:r>
            <a:r>
              <a:rPr lang="en-GB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510889-7E18-4FA9-A093-17195D237515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74069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633413" y="688975"/>
            <a:ext cx="8229601" cy="46307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95288" y="5577419"/>
            <a:ext cx="6172200" cy="3852672"/>
          </a:xfrm>
        </p:spPr>
        <p:txBody>
          <a:bodyPr/>
          <a:lstStyle/>
          <a:p>
            <a:r>
              <a:rPr lang="en-GB" dirty="0">
                <a:latin typeface="Calibri" charset="0"/>
              </a:rPr>
              <a:t>Some Energy CDT events or fieldtrips are open to all energy students</a:t>
            </a:r>
          </a:p>
          <a:p>
            <a:r>
              <a:rPr lang="en-GB" dirty="0">
                <a:latin typeface="Calibri" charset="0"/>
              </a:rPr>
              <a:t> </a:t>
            </a:r>
          </a:p>
          <a:p>
            <a:r>
              <a:rPr lang="en-GB" dirty="0">
                <a:latin typeface="Calibri" charset="0"/>
              </a:rPr>
              <a:t>If you want to be added to the mailing list for open CDT events and fieldtrips please let us know </a:t>
            </a:r>
            <a:r>
              <a:rPr lang="en-GB" dirty="0">
                <a:latin typeface="Calibri" charset="0"/>
                <a:hlinkClick r:id="rId3"/>
              </a:rPr>
              <a:t>dei-admin@durham.ac.uk</a:t>
            </a:r>
            <a:r>
              <a:rPr lang="en-GB" dirty="0">
                <a:latin typeface="Calibri" charset="0"/>
              </a:rPr>
              <a:t> </a:t>
            </a:r>
          </a:p>
          <a:p>
            <a:endParaRPr lang="en-GB" dirty="0">
              <a:latin typeface="Calibri" charset="0"/>
            </a:endParaRPr>
          </a:p>
          <a:p>
            <a:r>
              <a:rPr lang="en-GB" dirty="0">
                <a:latin typeface="Calibri" charset="0"/>
              </a:rPr>
              <a:t>If you want to volunteer for outreach activities or have an idea for an event please let us know </a:t>
            </a:r>
            <a:r>
              <a:rPr lang="en-GB" dirty="0">
                <a:latin typeface="Calibri" charset="0"/>
                <a:hlinkClick r:id="rId3"/>
              </a:rPr>
              <a:t>dei-admin@durham.ac.uk</a:t>
            </a:r>
            <a:r>
              <a:rPr lang="en-GB" dirty="0">
                <a:latin typeface="Calibri" charset="0"/>
              </a:rPr>
              <a:t> </a:t>
            </a:r>
          </a:p>
          <a:p>
            <a:endParaRPr lang="en-GB" dirty="0"/>
          </a:p>
          <a:p>
            <a:r>
              <a:rPr lang="en-GB" dirty="0"/>
              <a:t>CAROD funding for postgraduate events: next deadline is </a:t>
            </a:r>
            <a:r>
              <a:rPr lang="en-GB" b="1" dirty="0"/>
              <a:t>20th February 2017</a:t>
            </a:r>
          </a:p>
          <a:p>
            <a:r>
              <a:rPr lang="en-GB" u="sng" dirty="0">
                <a:hlinkClick r:id="rId4"/>
              </a:rPr>
              <a:t>https://www.dur.ac.uk/academic.office/card/researcher.development/events/opportunities/</a:t>
            </a:r>
            <a:r>
              <a:rPr lang="en-GB" dirty="0"/>
              <a:t> </a:t>
            </a:r>
            <a:endParaRPr lang="en-GB" b="1" dirty="0"/>
          </a:p>
          <a:p>
            <a:endParaRPr lang="en-GB" dirty="0"/>
          </a:p>
          <a:p>
            <a:r>
              <a:rPr lang="en-GB" dirty="0"/>
              <a:t>DEI support and advice for organising events, inviting speakers and identifying funding.</a:t>
            </a:r>
          </a:p>
          <a:p>
            <a:endParaRPr lang="en-GB" dirty="0"/>
          </a:p>
          <a:p>
            <a:r>
              <a:rPr lang="en-GB" dirty="0"/>
              <a:t>Please submit article ideas for the DEI magazine to </a:t>
            </a:r>
            <a:r>
              <a:rPr lang="en-GB" dirty="0">
                <a:hlinkClick r:id="rId5"/>
              </a:rPr>
              <a:t>evelyn.tehrani@durham.ac.uk</a:t>
            </a:r>
            <a:r>
              <a:rPr lang="en-GB" dirty="0"/>
              <a:t> </a:t>
            </a:r>
          </a:p>
          <a:p>
            <a:endParaRPr lang="en-GB" dirty="0"/>
          </a:p>
          <a:p>
            <a:r>
              <a:rPr lang="en-GB" dirty="0"/>
              <a:t>DU Student blog can be seen at </a:t>
            </a:r>
            <a:r>
              <a:rPr lang="en-GB" dirty="0">
                <a:hlinkClick r:id="rId6"/>
              </a:rPr>
              <a:t>http://community.dur.ac.uk/blogs/</a:t>
            </a:r>
            <a:r>
              <a:rPr lang="en-GB" dirty="0"/>
              <a:t>  MSc Energy and Society student blog at </a:t>
            </a:r>
            <a:r>
              <a:rPr lang="en-GB" dirty="0">
                <a:hlinkClick r:id="rId7"/>
              </a:rPr>
              <a:t>https://mscensocuk.wordpress.com/</a:t>
            </a:r>
            <a:r>
              <a:rPr lang="en-GB" dirty="0"/>
              <a:t>  Please submit students blogs to </a:t>
            </a:r>
            <a:r>
              <a:rPr lang="en-GB" dirty="0">
                <a:hlinkClick r:id="rId8"/>
              </a:rPr>
              <a:t>evelyn.tehrani@duraham.ac.uk</a:t>
            </a:r>
            <a:r>
              <a:rPr lang="en-GB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510889-7E18-4FA9-A093-17195D237515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7752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9FA3D-29DF-42E4-BEE2-109D421D0109}" type="datetimeFigureOut">
              <a:rPr lang="en-GB" smtClean="0"/>
              <a:t>05/05/2022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5CED3-5BD4-4F40-8A86-E10CFDC6D0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09601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9FA3D-29DF-42E4-BEE2-109D421D0109}" type="datetimeFigureOut">
              <a:rPr lang="en-GB" smtClean="0"/>
              <a:t>05/05/2022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5CED3-5BD4-4F40-8A86-E10CFDC6D0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49790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9FA3D-29DF-42E4-BEE2-109D421D0109}" type="datetimeFigureOut">
              <a:rPr lang="en-GB" smtClean="0"/>
              <a:t>05/05/2022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5CED3-5BD4-4F40-8A86-E10CFDC6D0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68512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urham Breaker Slide">
    <p:bg>
      <p:bgPr>
        <a:solidFill>
          <a:srgbClr val="A5C8D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5986" y="6230447"/>
            <a:ext cx="1020673" cy="423471"/>
          </a:xfrm>
          <a:prstGeom prst="rect">
            <a:avLst/>
          </a:prstGeom>
        </p:spPr>
      </p:pic>
      <p:sp>
        <p:nvSpPr>
          <p:cNvPr id="6" name="Content Placeholder 3"/>
          <p:cNvSpPr>
            <a:spLocks noGrp="1"/>
          </p:cNvSpPr>
          <p:nvPr>
            <p:ph sz="quarter" idx="11"/>
          </p:nvPr>
        </p:nvSpPr>
        <p:spPr>
          <a:xfrm>
            <a:off x="2844658" y="1632944"/>
            <a:ext cx="6891867" cy="3886200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1333"/>
              </a:spcBef>
              <a:buNone/>
              <a:defRPr sz="3200">
                <a:solidFill>
                  <a:srgbClr val="54145A"/>
                </a:solidFill>
                <a:latin typeface="Arial"/>
                <a:cs typeface="Arial"/>
              </a:defRPr>
            </a:lvl1pPr>
            <a:lvl2pPr marL="383990" indent="-383990">
              <a:spcBef>
                <a:spcPts val="1333"/>
              </a:spcBef>
              <a:buClr>
                <a:srgbClr val="68246D"/>
              </a:buClr>
              <a:buFont typeface="Arial"/>
              <a:buChar char="•"/>
              <a:defRPr sz="3200">
                <a:solidFill>
                  <a:srgbClr val="54145A"/>
                </a:solidFill>
                <a:latin typeface="Arial"/>
                <a:cs typeface="Arial"/>
              </a:defRPr>
            </a:lvl2pPr>
            <a:lvl3pPr marL="767981" indent="-383990">
              <a:spcBef>
                <a:spcPts val="1333"/>
              </a:spcBef>
              <a:buFont typeface="Lucida Grande"/>
              <a:buChar char="–"/>
              <a:defRPr sz="3200">
                <a:solidFill>
                  <a:srgbClr val="54145A"/>
                </a:solidFill>
                <a:latin typeface="Arial"/>
                <a:cs typeface="Arial"/>
              </a:defRPr>
            </a:lvl3pPr>
            <a:lvl4pPr>
              <a:defRPr sz="2400">
                <a:latin typeface="Arial"/>
                <a:cs typeface="Arial"/>
              </a:defRPr>
            </a:lvl4pPr>
            <a:lvl5pPr>
              <a:defRPr sz="2400"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268202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urham Title Slide - Purpl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34000" y="0"/>
            <a:ext cx="6858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30339" y="1672217"/>
            <a:ext cx="4428563" cy="1470025"/>
          </a:xfrm>
        </p:spPr>
        <p:txBody>
          <a:bodyPr lIns="0" tIns="0" rIns="0" bIns="0" anchor="t">
            <a:noAutofit/>
          </a:bodyPr>
          <a:lstStyle>
            <a:lvl1pPr algn="l">
              <a:lnSpc>
                <a:spcPct val="85000"/>
              </a:lnSpc>
              <a:defRPr sz="3733" b="1">
                <a:solidFill>
                  <a:srgbClr val="002A41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30339" y="3093911"/>
            <a:ext cx="4428563" cy="1752600"/>
          </a:xfrm>
        </p:spPr>
        <p:txBody>
          <a:bodyPr lIns="0" tIns="0" rIns="0" bIns="0" anchor="t">
            <a:noAutofit/>
          </a:bodyPr>
          <a:lstStyle>
            <a:lvl1pPr marL="0" indent="0" algn="l">
              <a:lnSpc>
                <a:spcPct val="90000"/>
              </a:lnSpc>
              <a:buNone/>
              <a:defRPr sz="2667">
                <a:solidFill>
                  <a:srgbClr val="002A41"/>
                </a:solidFill>
                <a:latin typeface="Arial"/>
                <a:cs typeface="Arial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40659" y="328401"/>
            <a:ext cx="2118005" cy="878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4404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urham Title Slide – Blu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34000" y="0"/>
            <a:ext cx="6858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30339" y="1672217"/>
            <a:ext cx="4428563" cy="1470025"/>
          </a:xfrm>
        </p:spPr>
        <p:txBody>
          <a:bodyPr lIns="0" tIns="0" rIns="0" bIns="0" anchor="t">
            <a:noAutofit/>
          </a:bodyPr>
          <a:lstStyle>
            <a:lvl1pPr algn="l">
              <a:lnSpc>
                <a:spcPct val="85000"/>
              </a:lnSpc>
              <a:defRPr sz="3733" b="1">
                <a:solidFill>
                  <a:srgbClr val="002A41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30339" y="3093911"/>
            <a:ext cx="4428563" cy="1752600"/>
          </a:xfrm>
        </p:spPr>
        <p:txBody>
          <a:bodyPr lIns="0" tIns="0" rIns="0" bIns="0" anchor="t">
            <a:noAutofit/>
          </a:bodyPr>
          <a:lstStyle>
            <a:lvl1pPr marL="0" indent="0" algn="l">
              <a:lnSpc>
                <a:spcPct val="90000"/>
              </a:lnSpc>
              <a:buNone/>
              <a:defRPr sz="2667">
                <a:solidFill>
                  <a:srgbClr val="002A41"/>
                </a:solidFill>
                <a:latin typeface="Arial"/>
                <a:cs typeface="Arial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40659" y="328401"/>
            <a:ext cx="2118005" cy="878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6113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urham Title Slide – Gold">
    <p:bg>
      <p:bgPr>
        <a:solidFill>
          <a:srgbClr val="B3BDB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34000" y="0"/>
            <a:ext cx="6858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30339" y="1672217"/>
            <a:ext cx="4428563" cy="1470025"/>
          </a:xfrm>
        </p:spPr>
        <p:txBody>
          <a:bodyPr lIns="0" tIns="0" rIns="0" bIns="0" anchor="t">
            <a:noAutofit/>
          </a:bodyPr>
          <a:lstStyle>
            <a:lvl1pPr algn="l">
              <a:lnSpc>
                <a:spcPct val="85000"/>
              </a:lnSpc>
              <a:defRPr sz="3733" b="1">
                <a:solidFill>
                  <a:srgbClr val="002A41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30339" y="3093911"/>
            <a:ext cx="4428563" cy="1752600"/>
          </a:xfrm>
        </p:spPr>
        <p:txBody>
          <a:bodyPr lIns="0" tIns="0" rIns="0" bIns="0" anchor="t">
            <a:noAutofit/>
          </a:bodyPr>
          <a:lstStyle>
            <a:lvl1pPr marL="0" indent="0" algn="l">
              <a:lnSpc>
                <a:spcPct val="90000"/>
              </a:lnSpc>
              <a:buNone/>
              <a:defRPr sz="2667">
                <a:solidFill>
                  <a:srgbClr val="002A41"/>
                </a:solidFill>
                <a:latin typeface="Arial"/>
                <a:cs typeface="Arial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40659" y="328401"/>
            <a:ext cx="2118005" cy="878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3525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urham Title Slide - Yellow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34000" y="0"/>
            <a:ext cx="6858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30339" y="1672217"/>
            <a:ext cx="4428563" cy="1470025"/>
          </a:xfrm>
        </p:spPr>
        <p:txBody>
          <a:bodyPr lIns="0" tIns="0" rIns="0" bIns="0" anchor="t">
            <a:noAutofit/>
          </a:bodyPr>
          <a:lstStyle>
            <a:lvl1pPr algn="l">
              <a:lnSpc>
                <a:spcPct val="85000"/>
              </a:lnSpc>
              <a:defRPr sz="3733" b="1">
                <a:solidFill>
                  <a:srgbClr val="002A41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30339" y="3093911"/>
            <a:ext cx="4428563" cy="1752600"/>
          </a:xfrm>
        </p:spPr>
        <p:txBody>
          <a:bodyPr lIns="0" tIns="0" rIns="0" bIns="0" anchor="t">
            <a:noAutofit/>
          </a:bodyPr>
          <a:lstStyle>
            <a:lvl1pPr marL="0" indent="0" algn="l">
              <a:lnSpc>
                <a:spcPct val="90000"/>
              </a:lnSpc>
              <a:buNone/>
              <a:defRPr sz="2667">
                <a:solidFill>
                  <a:srgbClr val="002A41"/>
                </a:solidFill>
                <a:latin typeface="Arial"/>
                <a:cs typeface="Arial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40659" y="328401"/>
            <a:ext cx="2118005" cy="878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7228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urham Title Slide – Red">
    <p:bg>
      <p:bgPr>
        <a:solidFill>
          <a:srgbClr val="B6AA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34000" y="0"/>
            <a:ext cx="6858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30339" y="1672217"/>
            <a:ext cx="4428563" cy="1470025"/>
          </a:xfrm>
        </p:spPr>
        <p:txBody>
          <a:bodyPr lIns="0" tIns="0" rIns="0" bIns="0" anchor="t">
            <a:noAutofit/>
          </a:bodyPr>
          <a:lstStyle>
            <a:lvl1pPr algn="l">
              <a:lnSpc>
                <a:spcPct val="85000"/>
              </a:lnSpc>
              <a:defRPr sz="3733" b="1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30339" y="3093911"/>
            <a:ext cx="4428563" cy="1752600"/>
          </a:xfrm>
        </p:spPr>
        <p:txBody>
          <a:bodyPr lIns="0" tIns="0" rIns="0" bIns="0" anchor="t">
            <a:noAutofit/>
          </a:bodyPr>
          <a:lstStyle>
            <a:lvl1pPr marL="0" indent="0" algn="l">
              <a:lnSpc>
                <a:spcPct val="90000"/>
              </a:lnSpc>
              <a:buNone/>
              <a:defRPr sz="2667">
                <a:solidFill>
                  <a:srgbClr val="002A41"/>
                </a:solidFill>
                <a:latin typeface="Arial"/>
                <a:cs typeface="Arial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40659" y="328401"/>
            <a:ext cx="2118005" cy="878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3174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rham Text Slide - 1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8737" y="369979"/>
            <a:ext cx="10536517" cy="1143000"/>
          </a:xfrm>
        </p:spPr>
        <p:txBody>
          <a:bodyPr lIns="0" tIns="0" rIns="0" bIns="0" anchor="t">
            <a:noAutofit/>
          </a:bodyPr>
          <a:lstStyle>
            <a:lvl1pPr algn="l">
              <a:defRPr sz="3200" b="1">
                <a:solidFill>
                  <a:srgbClr val="54145A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5986" y="6230447"/>
            <a:ext cx="1020673" cy="423471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828737" y="1632944"/>
            <a:ext cx="7603571" cy="3886200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1067"/>
              </a:spcBef>
              <a:buNone/>
              <a:defRPr sz="2400">
                <a:solidFill>
                  <a:srgbClr val="002A41"/>
                </a:solidFill>
                <a:latin typeface="Arial"/>
                <a:cs typeface="Arial"/>
              </a:defRPr>
            </a:lvl1pPr>
            <a:lvl2pPr marL="383990" indent="-383990">
              <a:spcBef>
                <a:spcPts val="1067"/>
              </a:spcBef>
              <a:buClr>
                <a:srgbClr val="68246D"/>
              </a:buClr>
              <a:buFont typeface="Arial"/>
              <a:buChar char="•"/>
              <a:defRPr sz="2400">
                <a:solidFill>
                  <a:srgbClr val="002A41"/>
                </a:solidFill>
                <a:latin typeface="Arial"/>
                <a:cs typeface="Arial"/>
              </a:defRPr>
            </a:lvl2pPr>
            <a:lvl3pPr marL="767981" indent="-383990">
              <a:spcBef>
                <a:spcPts val="1067"/>
              </a:spcBef>
              <a:buFont typeface="Lucida Grande"/>
              <a:buChar char="–"/>
              <a:defRPr sz="2400">
                <a:solidFill>
                  <a:srgbClr val="002A41"/>
                </a:solidFill>
                <a:latin typeface="Arial"/>
                <a:cs typeface="Arial"/>
              </a:defRPr>
            </a:lvl3pPr>
            <a:lvl4pPr>
              <a:defRPr sz="2400">
                <a:latin typeface="Arial"/>
                <a:cs typeface="Arial"/>
              </a:defRPr>
            </a:lvl4pPr>
            <a:lvl5pPr>
              <a:defRPr sz="2400"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2621071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rham Text Slide - 2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8737" y="369979"/>
            <a:ext cx="10536517" cy="1143000"/>
          </a:xfrm>
        </p:spPr>
        <p:txBody>
          <a:bodyPr lIns="0" tIns="0" rIns="0" bIns="0" anchor="t">
            <a:noAutofit/>
          </a:bodyPr>
          <a:lstStyle>
            <a:lvl1pPr algn="l">
              <a:defRPr sz="3200" b="1">
                <a:solidFill>
                  <a:srgbClr val="54145A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5986" y="6230447"/>
            <a:ext cx="1020673" cy="423471"/>
          </a:xfrm>
          <a:prstGeom prst="rect">
            <a:avLst/>
          </a:prstGeom>
        </p:spPr>
      </p:pic>
      <p:sp>
        <p:nvSpPr>
          <p:cNvPr id="10" name="Content Placeholder 3"/>
          <p:cNvSpPr>
            <a:spLocks noGrp="1"/>
          </p:cNvSpPr>
          <p:nvPr>
            <p:ph sz="quarter" idx="12"/>
          </p:nvPr>
        </p:nvSpPr>
        <p:spPr>
          <a:xfrm>
            <a:off x="828738" y="1632944"/>
            <a:ext cx="5076253" cy="3886200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1067"/>
              </a:spcBef>
              <a:buNone/>
              <a:defRPr sz="2400">
                <a:solidFill>
                  <a:srgbClr val="002A41"/>
                </a:solidFill>
                <a:latin typeface="Arial"/>
                <a:cs typeface="Arial"/>
              </a:defRPr>
            </a:lvl1pPr>
            <a:lvl2pPr marL="383990" indent="-383990">
              <a:spcBef>
                <a:spcPts val="1067"/>
              </a:spcBef>
              <a:buClr>
                <a:srgbClr val="68246D"/>
              </a:buClr>
              <a:buFont typeface="Arial"/>
              <a:buChar char="•"/>
              <a:defRPr sz="2400">
                <a:solidFill>
                  <a:srgbClr val="002A41"/>
                </a:solidFill>
                <a:latin typeface="Arial"/>
                <a:cs typeface="Arial"/>
              </a:defRPr>
            </a:lvl2pPr>
            <a:lvl3pPr marL="767981" indent="-383990">
              <a:spcBef>
                <a:spcPts val="1067"/>
              </a:spcBef>
              <a:buFont typeface="Lucida Grande"/>
              <a:buChar char="–"/>
              <a:defRPr sz="2400">
                <a:solidFill>
                  <a:srgbClr val="002A41"/>
                </a:solidFill>
                <a:latin typeface="Arial"/>
                <a:cs typeface="Arial"/>
              </a:defRPr>
            </a:lvl3pPr>
            <a:lvl4pPr>
              <a:defRPr sz="2400">
                <a:latin typeface="Arial"/>
                <a:cs typeface="Arial"/>
              </a:defRPr>
            </a:lvl4pPr>
            <a:lvl5pPr>
              <a:defRPr sz="2400"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289002" y="1632944"/>
            <a:ext cx="5076253" cy="3886200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1067"/>
              </a:spcBef>
              <a:buNone/>
              <a:defRPr sz="2400">
                <a:solidFill>
                  <a:srgbClr val="002A41"/>
                </a:solidFill>
                <a:latin typeface="Arial"/>
                <a:cs typeface="Arial"/>
              </a:defRPr>
            </a:lvl1pPr>
            <a:lvl2pPr marL="383990" indent="-383990">
              <a:spcBef>
                <a:spcPts val="1067"/>
              </a:spcBef>
              <a:buClr>
                <a:srgbClr val="68246D"/>
              </a:buClr>
              <a:buFont typeface="Arial"/>
              <a:buChar char="•"/>
              <a:defRPr sz="2400">
                <a:solidFill>
                  <a:srgbClr val="002A41"/>
                </a:solidFill>
                <a:latin typeface="Arial"/>
                <a:cs typeface="Arial"/>
              </a:defRPr>
            </a:lvl2pPr>
            <a:lvl3pPr marL="767981" indent="-383990">
              <a:spcBef>
                <a:spcPts val="1067"/>
              </a:spcBef>
              <a:buFont typeface="Lucida Grande"/>
              <a:buChar char="–"/>
              <a:defRPr sz="2400">
                <a:solidFill>
                  <a:srgbClr val="002A41"/>
                </a:solidFill>
                <a:latin typeface="Arial"/>
                <a:cs typeface="Arial"/>
              </a:defRPr>
            </a:lvl3pPr>
            <a:lvl4pPr>
              <a:defRPr sz="2400">
                <a:latin typeface="Arial"/>
                <a:cs typeface="Arial"/>
              </a:defRPr>
            </a:lvl4pPr>
            <a:lvl5pPr>
              <a:defRPr sz="2400"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0654027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9FA3D-29DF-42E4-BEE2-109D421D0109}" type="datetimeFigureOut">
              <a:rPr lang="en-GB" smtClean="0"/>
              <a:t>05/05/2022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5CED3-5BD4-4F40-8A86-E10CFDC6D0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55667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rham Text Slide - 3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8737" y="369979"/>
            <a:ext cx="10536517" cy="1143000"/>
          </a:xfrm>
        </p:spPr>
        <p:txBody>
          <a:bodyPr lIns="0" tIns="0" rIns="0" bIns="0" anchor="t">
            <a:noAutofit/>
          </a:bodyPr>
          <a:lstStyle>
            <a:lvl1pPr algn="l">
              <a:defRPr sz="3200" b="1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5986" y="6230447"/>
            <a:ext cx="1020673" cy="423471"/>
          </a:xfrm>
          <a:prstGeom prst="rect">
            <a:avLst/>
          </a:prstGeom>
        </p:spPr>
      </p:pic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828738" y="1632944"/>
            <a:ext cx="3246737" cy="3886200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533"/>
              </a:spcBef>
              <a:buNone/>
              <a:defRPr sz="1867">
                <a:solidFill>
                  <a:srgbClr val="002A41"/>
                </a:solidFill>
                <a:latin typeface="Arial"/>
                <a:cs typeface="Arial"/>
              </a:defRPr>
            </a:lvl1pPr>
            <a:lvl2pPr marL="383990" indent="-383990">
              <a:spcBef>
                <a:spcPts val="533"/>
              </a:spcBef>
              <a:buClr>
                <a:srgbClr val="68246D"/>
              </a:buClr>
              <a:buFont typeface="Arial"/>
              <a:buChar char="•"/>
              <a:defRPr sz="1867">
                <a:solidFill>
                  <a:srgbClr val="002A41"/>
                </a:solidFill>
                <a:latin typeface="Arial"/>
                <a:cs typeface="Arial"/>
              </a:defRPr>
            </a:lvl2pPr>
            <a:lvl3pPr marL="767981" indent="-383990">
              <a:spcBef>
                <a:spcPts val="533"/>
              </a:spcBef>
              <a:buFont typeface="Lucida Grande"/>
              <a:buChar char="–"/>
              <a:defRPr sz="1867">
                <a:solidFill>
                  <a:srgbClr val="002A41"/>
                </a:solidFill>
                <a:latin typeface="Arial"/>
                <a:cs typeface="Arial"/>
              </a:defRPr>
            </a:lvl3pPr>
            <a:lvl4pPr>
              <a:defRPr sz="2400">
                <a:latin typeface="Arial"/>
                <a:cs typeface="Arial"/>
              </a:defRPr>
            </a:lvl4pPr>
            <a:lvl5pPr>
              <a:defRPr sz="2400"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4" name="Content Placeholder 3"/>
          <p:cNvSpPr>
            <a:spLocks noGrp="1"/>
          </p:cNvSpPr>
          <p:nvPr>
            <p:ph sz="quarter" idx="14"/>
          </p:nvPr>
        </p:nvSpPr>
        <p:spPr>
          <a:xfrm>
            <a:off x="4473629" y="1632944"/>
            <a:ext cx="3246737" cy="3886200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533"/>
              </a:spcBef>
              <a:buNone/>
              <a:defRPr sz="1867">
                <a:solidFill>
                  <a:srgbClr val="002A41"/>
                </a:solidFill>
                <a:latin typeface="Arial"/>
                <a:cs typeface="Arial"/>
              </a:defRPr>
            </a:lvl1pPr>
            <a:lvl2pPr marL="383990" indent="-383990">
              <a:spcBef>
                <a:spcPts val="533"/>
              </a:spcBef>
              <a:buClr>
                <a:srgbClr val="68246D"/>
              </a:buClr>
              <a:buFont typeface="Arial"/>
              <a:buChar char="•"/>
              <a:defRPr sz="1867">
                <a:solidFill>
                  <a:srgbClr val="002A41"/>
                </a:solidFill>
                <a:latin typeface="Arial"/>
                <a:cs typeface="Arial"/>
              </a:defRPr>
            </a:lvl2pPr>
            <a:lvl3pPr marL="767981" indent="-383990">
              <a:spcBef>
                <a:spcPts val="533"/>
              </a:spcBef>
              <a:buFont typeface="Lucida Grande"/>
              <a:buChar char="–"/>
              <a:defRPr sz="1867">
                <a:solidFill>
                  <a:srgbClr val="002A41"/>
                </a:solidFill>
                <a:latin typeface="Arial"/>
                <a:cs typeface="Arial"/>
              </a:defRPr>
            </a:lvl3pPr>
            <a:lvl4pPr>
              <a:defRPr sz="2400">
                <a:latin typeface="Arial"/>
                <a:cs typeface="Arial"/>
              </a:defRPr>
            </a:lvl4pPr>
            <a:lvl5pPr>
              <a:defRPr sz="2400"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5" name="Content Placeholder 3"/>
          <p:cNvSpPr>
            <a:spLocks noGrp="1"/>
          </p:cNvSpPr>
          <p:nvPr>
            <p:ph sz="quarter" idx="15"/>
          </p:nvPr>
        </p:nvSpPr>
        <p:spPr>
          <a:xfrm>
            <a:off x="8118518" y="1632944"/>
            <a:ext cx="3246737" cy="3886200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533"/>
              </a:spcBef>
              <a:buNone/>
              <a:defRPr sz="1867">
                <a:solidFill>
                  <a:srgbClr val="002A41"/>
                </a:solidFill>
                <a:latin typeface="Arial"/>
                <a:cs typeface="Arial"/>
              </a:defRPr>
            </a:lvl1pPr>
            <a:lvl2pPr marL="383990" indent="-383990">
              <a:spcBef>
                <a:spcPts val="533"/>
              </a:spcBef>
              <a:buClr>
                <a:srgbClr val="68246D"/>
              </a:buClr>
              <a:buFont typeface="Arial"/>
              <a:buChar char="•"/>
              <a:defRPr sz="1867">
                <a:solidFill>
                  <a:srgbClr val="002A41"/>
                </a:solidFill>
                <a:latin typeface="Arial"/>
                <a:cs typeface="Arial"/>
              </a:defRPr>
            </a:lvl2pPr>
            <a:lvl3pPr marL="767981" indent="-383990">
              <a:spcBef>
                <a:spcPts val="533"/>
              </a:spcBef>
              <a:buFont typeface="Lucida Grande"/>
              <a:buChar char="–"/>
              <a:defRPr sz="1867">
                <a:solidFill>
                  <a:srgbClr val="002A41"/>
                </a:solidFill>
                <a:latin typeface="Arial"/>
                <a:cs typeface="Arial"/>
              </a:defRPr>
            </a:lvl3pPr>
            <a:lvl4pPr>
              <a:defRPr sz="2400">
                <a:latin typeface="Arial"/>
                <a:cs typeface="Arial"/>
              </a:defRPr>
            </a:lvl4pPr>
            <a:lvl5pPr>
              <a:defRPr sz="2400"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5495386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rham Breaker Slide">
    <p:bg>
      <p:bgPr>
        <a:solidFill>
          <a:srgbClr val="A5C8D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5986" y="6230447"/>
            <a:ext cx="1020673" cy="423471"/>
          </a:xfrm>
          <a:prstGeom prst="rect">
            <a:avLst/>
          </a:prstGeom>
        </p:spPr>
      </p:pic>
      <p:sp>
        <p:nvSpPr>
          <p:cNvPr id="6" name="Content Placeholder 3"/>
          <p:cNvSpPr>
            <a:spLocks noGrp="1"/>
          </p:cNvSpPr>
          <p:nvPr>
            <p:ph sz="quarter" idx="11"/>
          </p:nvPr>
        </p:nvSpPr>
        <p:spPr>
          <a:xfrm>
            <a:off x="2844658" y="1632944"/>
            <a:ext cx="6891867" cy="3886200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1333"/>
              </a:spcBef>
              <a:buNone/>
              <a:defRPr sz="3200">
                <a:solidFill>
                  <a:srgbClr val="54145A"/>
                </a:solidFill>
                <a:latin typeface="Arial"/>
                <a:cs typeface="Arial"/>
              </a:defRPr>
            </a:lvl1pPr>
            <a:lvl2pPr marL="383990" indent="-383990">
              <a:spcBef>
                <a:spcPts val="1333"/>
              </a:spcBef>
              <a:buClr>
                <a:srgbClr val="68246D"/>
              </a:buClr>
              <a:buFont typeface="Arial"/>
              <a:buChar char="•"/>
              <a:defRPr sz="3200">
                <a:solidFill>
                  <a:srgbClr val="54145A"/>
                </a:solidFill>
                <a:latin typeface="Arial"/>
                <a:cs typeface="Arial"/>
              </a:defRPr>
            </a:lvl2pPr>
            <a:lvl3pPr marL="767981" indent="-383990">
              <a:spcBef>
                <a:spcPts val="1333"/>
              </a:spcBef>
              <a:buFont typeface="Lucida Grande"/>
              <a:buChar char="–"/>
              <a:defRPr sz="3200">
                <a:solidFill>
                  <a:srgbClr val="54145A"/>
                </a:solidFill>
                <a:latin typeface="Arial"/>
                <a:cs typeface="Arial"/>
              </a:defRPr>
            </a:lvl3pPr>
            <a:lvl4pPr>
              <a:defRPr sz="2400">
                <a:latin typeface="Arial"/>
                <a:cs typeface="Arial"/>
              </a:defRPr>
            </a:lvl4pPr>
            <a:lvl5pPr>
              <a:defRPr sz="2400"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8655642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9FA3D-29DF-42E4-BEE2-109D421D0109}" type="datetimeFigureOut">
              <a:rPr lang="en-GB" smtClean="0"/>
              <a:t>05/05/2022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5CED3-5BD4-4F40-8A86-E10CFDC6D0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1981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9FA3D-29DF-42E4-BEE2-109D421D0109}" type="datetimeFigureOut">
              <a:rPr lang="en-GB" smtClean="0"/>
              <a:t>05/05/2022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5CED3-5BD4-4F40-8A86-E10CFDC6D0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2352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9FA3D-29DF-42E4-BEE2-109D421D0109}" type="datetimeFigureOut">
              <a:rPr lang="en-GB" smtClean="0"/>
              <a:t>05/05/2022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5CED3-5BD4-4F40-8A86-E10CFDC6D0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78367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9FA3D-29DF-42E4-BEE2-109D421D0109}" type="datetimeFigureOut">
              <a:rPr lang="en-GB" smtClean="0"/>
              <a:t>05/05/2022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5CED3-5BD4-4F40-8A86-E10CFDC6D0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33181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9FA3D-29DF-42E4-BEE2-109D421D0109}" type="datetimeFigureOut">
              <a:rPr lang="en-GB" smtClean="0"/>
              <a:t>05/05/2022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5CED3-5BD4-4F40-8A86-E10CFDC6D0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9347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9FA3D-29DF-42E4-BEE2-109D421D0109}" type="datetimeFigureOut">
              <a:rPr lang="en-GB" smtClean="0"/>
              <a:t>05/05/2022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5CED3-5BD4-4F40-8A86-E10CFDC6D0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47202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9FA3D-29DF-42E4-BEE2-109D421D0109}" type="datetimeFigureOut">
              <a:rPr lang="en-GB" smtClean="0"/>
              <a:t>05/05/2022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5CED3-5BD4-4F40-8A86-E10CFDC6D0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71898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59FA3D-29DF-42E4-BEE2-109D421D0109}" type="datetimeFigureOut">
              <a:rPr lang="en-GB" smtClean="0"/>
              <a:t>05/05/2022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05CED3-5BD4-4F40-8A86-E10CFDC6D0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77733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5189BA-01D0-0648-AF2A-6B4CD6B57EC9}" type="datetimeFigureOut">
              <a:rPr lang="en-US" smtClean="0"/>
              <a:t>5/5/2022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1F0FCF-E24C-CA41-A373-9E4EFBCD4E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1872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</p:sldLayoutIdLst>
  <p:txStyles>
    <p:titleStyle>
      <a:lvl1pPr algn="ctr" defTabSz="609585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609585" rtl="0" eaLnBrk="1" latinLnBrk="0" hangingPunct="1">
        <a:spcBef>
          <a:spcPct val="20000"/>
        </a:spcBef>
        <a:buFont typeface="Arial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609585" rtl="0" eaLnBrk="1" latinLnBrk="0" hangingPunct="1">
        <a:spcBef>
          <a:spcPct val="20000"/>
        </a:spcBef>
        <a:buFont typeface="Arial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609585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609585" rtl="0" eaLnBrk="1" latinLnBrk="0" hangingPunct="1">
        <a:spcBef>
          <a:spcPct val="20000"/>
        </a:spcBef>
        <a:buFont typeface="Arial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609585" rtl="0" eaLnBrk="1" latinLnBrk="0" hangingPunct="1">
        <a:spcBef>
          <a:spcPct val="20000"/>
        </a:spcBef>
        <a:buFont typeface="Arial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durham.ac.uk/research/institutes-and-centres/durham-energy-institute/research-profile/current-projects/user-project/" TargetMode="External"/><Relationship Id="rId3" Type="http://schemas.openxmlformats.org/officeDocument/2006/relationships/image" Target="../media/image8.jpeg"/><Relationship Id="rId7" Type="http://schemas.openxmlformats.org/officeDocument/2006/relationships/hyperlink" Target="https://www.dur.ac.uk/smart.grid/projects/" TargetMode="External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dur.ac.uk/smart.grid/" TargetMode="External"/><Relationship Id="rId5" Type="http://schemas.openxmlformats.org/officeDocument/2006/relationships/hyperlink" Target="https://www.durham.ac.uk/research/institutes-and-centres/durham-energy-institute/research-profile/current-projects/centre-for-energy-systems-integration-cesi/" TargetMode="External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urham.ac.uk/research/institutes-and-centres/durham-energy-institute/research-profile/current-projects/energi-coast-north-east-offshore-wind-cluster-/" TargetMode="External"/><Relationship Id="rId7" Type="http://schemas.openxmlformats.org/officeDocument/2006/relationships/image" Target="../media/image26.png"/><Relationship Id="rId2" Type="http://schemas.openxmlformats.org/officeDocument/2006/relationships/hyperlink" Target="https://www.durham.ac.uk/research/institutes-and-centres/durham-energy-institute/research-profile/research-themes/next-generation-technologies-and-materials/wind-energy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hyperlink" Target="about:blank" TargetMode="External"/><Relationship Id="rId4" Type="http://schemas.openxmlformats.org/officeDocument/2006/relationships/hyperlink" Target="https://aura-innovation.co.uk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durhamheathub.com/" TargetMode="External"/><Relationship Id="rId2" Type="http://schemas.openxmlformats.org/officeDocument/2006/relationships/hyperlink" Target="https://www.durham.ac.uk/research/institutes-and-centres/durham-energy-institute/research-profile/current-projects/a-network-for-the-decarbonisation-of-heating-and-cooling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8.jpeg"/><Relationship Id="rId4" Type="http://schemas.openxmlformats.org/officeDocument/2006/relationships/image" Target="../media/image7.e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hyperlink" Target="https://www.durham.ac.uk/staff/anthony-p-roskilly/" TargetMode="External"/><Relationship Id="rId7" Type="http://schemas.openxmlformats.org/officeDocument/2006/relationships/hyperlink" Target="https://www.durham.ac.uk/research/institutes-and-centres/durham-energy-institute/about-us/news/news-hydrogen-project-with-national-grid/" TargetMode="External"/><Relationship Id="rId2" Type="http://schemas.openxmlformats.org/officeDocument/2006/relationships/hyperlink" Target="https://www.durham.ac.uk/research/institutes-and-centres/durham-energy-institute/research-profile/current-projects/hydrogen-for-transportation-network-network-h2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durham.ac.uk/research/institutes-and-centres/durham-energy-institute/research-profile/current-projects/gold-hydrogen/" TargetMode="External"/><Relationship Id="rId5" Type="http://schemas.openxmlformats.org/officeDocument/2006/relationships/hyperlink" Target="https://www.durham.ac.uk/staff/j-g-gluyas/" TargetMode="External"/><Relationship Id="rId10" Type="http://schemas.openxmlformats.org/officeDocument/2006/relationships/image" Target="../media/image27.png"/><Relationship Id="rId4" Type="http://schemas.openxmlformats.org/officeDocument/2006/relationships/hyperlink" Target="https://www.gov.uk/government/news/uks-first-ever-hydrogen-transport-hub-kick-started-by-3-million-government-investment" TargetMode="External"/><Relationship Id="rId9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urham.ac.uk/research/institutes-and-centres/durham-energy-institute/research-profile/current-projects/geothermal-energy/" TargetMode="External"/><Relationship Id="rId2" Type="http://schemas.openxmlformats.org/officeDocument/2006/relationships/hyperlink" Target="https://www.durham.ac.uk/research/institutes-and-centres/durham-energy-institute/research-profile/research-themes/future-energy-systems-research/decarbonising-heating-and-cooling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emf"/><Relationship Id="rId5" Type="http://schemas.openxmlformats.org/officeDocument/2006/relationships/image" Target="../media/image28.png"/><Relationship Id="rId4" Type="http://schemas.openxmlformats.org/officeDocument/2006/relationships/image" Target="../media/image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urham.ac.uk/dei/projects/necem/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g"/><Relationship Id="rId4" Type="http://schemas.openxmlformats.org/officeDocument/2006/relationships/hyperlink" Target="https://renu.northumbria.ac.uk/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g"/><Relationship Id="rId4" Type="http://schemas.openxmlformats.org/officeDocument/2006/relationships/image" Target="../media/image9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2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jpg"/><Relationship Id="rId9" Type="http://schemas.openxmlformats.org/officeDocument/2006/relationships/image" Target="../media/image1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png"/><Relationship Id="rId4" Type="http://schemas.openxmlformats.org/officeDocument/2006/relationships/image" Target="../media/image3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s://www.dur.ac.uk/courses/info/?id=24006&amp;title=New+and+Renewable+Energy&amp;code=H1K609&amp;type=MSC&amp;year=2021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35.png"/><Relationship Id="rId4" Type="http://schemas.openxmlformats.org/officeDocument/2006/relationships/image" Target="../media/image3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dur.ac.uk/business/programmes/masters/engineering/" TargetMode="External"/><Relationship Id="rId5" Type="http://schemas.openxmlformats.org/officeDocument/2006/relationships/image" Target="../media/image18.png"/><Relationship Id="rId4" Type="http://schemas.openxmlformats.org/officeDocument/2006/relationships/image" Target="../media/image3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39.jpe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38.png"/><Relationship Id="rId4" Type="http://schemas.openxmlformats.org/officeDocument/2006/relationships/hyperlink" Target="https://www.dur.ac.uk/courses/info/?id=27317&amp;title=Sustainability%2C+Energy+and+Development&amp;code=L6K907&amp;type=MSC&amp;year=2021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jpeg"/><Relationship Id="rId4" Type="http://schemas.openxmlformats.org/officeDocument/2006/relationships/hyperlink" Target="http://www.durham.ac.uk/earth.sciences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image" Target="../media/image40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png"/><Relationship Id="rId4" Type="http://schemas.openxmlformats.org/officeDocument/2006/relationships/image" Target="../media/image4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png"/><Relationship Id="rId4" Type="http://schemas.openxmlformats.org/officeDocument/2006/relationships/image" Target="../media/image43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8.jpeg"/><Relationship Id="rId7" Type="http://schemas.openxmlformats.org/officeDocument/2006/relationships/image" Target="../media/image49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48.jpeg"/><Relationship Id="rId4" Type="http://schemas.openxmlformats.org/officeDocument/2006/relationships/image" Target="../media/image47.png"/><Relationship Id="rId9" Type="http://schemas.openxmlformats.org/officeDocument/2006/relationships/image" Target="../media/image11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9.jpg"/><Relationship Id="rId7" Type="http://schemas.openxmlformats.org/officeDocument/2006/relationships/image" Target="../media/image17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10" Type="http://schemas.openxmlformats.org/officeDocument/2006/relationships/image" Target="../media/image20.jpg"/><Relationship Id="rId4" Type="http://schemas.openxmlformats.org/officeDocument/2006/relationships/image" Target="../media/image7.emf"/><Relationship Id="rId9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durham.ac.uk/research/institutes-and-centres/global-challenges/" TargetMode="External"/><Relationship Id="rId3" Type="http://schemas.openxmlformats.org/officeDocument/2006/relationships/hyperlink" Target="https://www.dur.ac.uk/courses/info/?id=24006&amp;title=New+and+Renewable+Energy&amp;code=H1K609&amp;type=MSC&amp;year=2021" TargetMode="External"/><Relationship Id="rId7" Type="http://schemas.openxmlformats.org/officeDocument/2006/relationships/hyperlink" Target="https://auracdt.hull.ac.uk/" TargetMode="External"/><Relationship Id="rId2" Type="http://schemas.openxmlformats.org/officeDocument/2006/relationships/hyperlink" Target="https://www.dur.ac.uk/courses/info/?id=27317&amp;title=Sustainability%2C+Energy+and+Development&amp;code=L6K907&amp;type=MSC&amp;year=2021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enu.northumbria.ac.uk/" TargetMode="External"/><Relationship Id="rId11" Type="http://schemas.openxmlformats.org/officeDocument/2006/relationships/image" Target="../media/image7.emf"/><Relationship Id="rId5" Type="http://schemas.openxmlformats.org/officeDocument/2006/relationships/hyperlink" Target="https://www.durham.ac.uk/research/institutes-and-centres/durham-energy-institute/research-profile/multidisciplinary-centre-for-doctoral-training-in-energy/" TargetMode="External"/><Relationship Id="rId10" Type="http://schemas.openxmlformats.org/officeDocument/2006/relationships/image" Target="../media/image9.jpg"/><Relationship Id="rId4" Type="http://schemas.openxmlformats.org/officeDocument/2006/relationships/hyperlink" Target="https://www.dur.ac.uk/business/programmes/masters/engineering/" TargetMode="External"/><Relationship Id="rId9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urham.ac.uk/research/institutes-and-centres/durham-energy-institute/about-us/events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30339" y="2606073"/>
            <a:ext cx="6131942" cy="1470025"/>
          </a:xfrm>
        </p:spPr>
        <p:txBody>
          <a:bodyPr/>
          <a:lstStyle/>
          <a:p>
            <a:r>
              <a:rPr lang="en-US" dirty="0">
                <a:solidFill>
                  <a:srgbClr val="68246D"/>
                </a:solidFill>
              </a:rPr>
              <a:t>Durham Energy Institute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30339" y="3424345"/>
            <a:ext cx="4428563" cy="1752600"/>
          </a:xfrm>
        </p:spPr>
        <p:txBody>
          <a:bodyPr/>
          <a:lstStyle/>
          <a:p>
            <a:r>
              <a:rPr lang="en-US" dirty="0">
                <a:solidFill>
                  <a:srgbClr val="68246D"/>
                </a:solidFill>
              </a:rPr>
              <a:t>Energy, Science and Society</a:t>
            </a:r>
          </a:p>
        </p:txBody>
      </p:sp>
    </p:spTree>
    <p:extLst>
      <p:ext uri="{BB962C8B-B14F-4D97-AF65-F5344CB8AC3E}">
        <p14:creationId xmlns:p14="http://schemas.microsoft.com/office/powerpoint/2010/main" val="22156575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54712" y="2039670"/>
            <a:ext cx="696339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3538" indent="-363538">
              <a:buFont typeface="Wingdings" panose="05000000000000000000" pitchFamily="2" charset="2"/>
              <a:buChar char="q"/>
              <a:defRPr/>
            </a:pPr>
            <a:r>
              <a:rPr lang="en-GB" sz="1600" dirty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Arial" panose="020B0604020202020204" pitchFamily="34" charset="0"/>
              </a:rPr>
              <a:t>Energy systems integration</a:t>
            </a:r>
          </a:p>
          <a:p>
            <a:pPr marL="363538" indent="-363538">
              <a:buFont typeface="Wingdings" panose="05000000000000000000" pitchFamily="2" charset="2"/>
              <a:buChar char="q"/>
              <a:defRPr/>
            </a:pPr>
            <a:r>
              <a:rPr lang="en-GB" sz="1600" dirty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Arial" panose="020B0604020202020204" pitchFamily="34" charset="0"/>
              </a:rPr>
              <a:t>Smart grid communications</a:t>
            </a:r>
          </a:p>
          <a:p>
            <a:pPr marL="363538" indent="-363538">
              <a:buFont typeface="Wingdings" panose="05000000000000000000" pitchFamily="2" charset="2"/>
              <a:buChar char="q"/>
              <a:defRPr/>
            </a:pPr>
            <a:r>
              <a:rPr lang="en-GB" sz="1600" dirty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Arial" panose="020B0604020202020204" pitchFamily="34" charset="0"/>
              </a:rPr>
              <a:t>Demand Management </a:t>
            </a:r>
          </a:p>
          <a:p>
            <a:pPr marL="363538" indent="-363538">
              <a:buFont typeface="Wingdings" panose="05000000000000000000" pitchFamily="2" charset="2"/>
              <a:buChar char="q"/>
              <a:defRPr/>
            </a:pPr>
            <a:r>
              <a:rPr lang="en-GB" sz="1600" dirty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Arial" panose="020B0604020202020204" pitchFamily="34" charset="0"/>
              </a:rPr>
              <a:t>Low voltage DC networks</a:t>
            </a:r>
          </a:p>
          <a:p>
            <a:pPr marL="363538" indent="-363538">
              <a:buFont typeface="Wingdings" panose="05000000000000000000" pitchFamily="2" charset="2"/>
              <a:buChar char="q"/>
              <a:defRPr/>
            </a:pPr>
            <a:r>
              <a:rPr lang="en-GB" sz="1600" dirty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Arial" panose="020B0604020202020204" pitchFamily="34" charset="0"/>
              </a:rPr>
              <a:t>Control and operation of flexible hybrid AC/DC networks</a:t>
            </a:r>
          </a:p>
          <a:p>
            <a:pPr marL="363538" indent="-363538">
              <a:buFont typeface="Wingdings" panose="05000000000000000000" pitchFamily="2" charset="2"/>
              <a:buChar char="q"/>
              <a:defRPr/>
            </a:pPr>
            <a:r>
              <a:rPr lang="en-GB" sz="1600" dirty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Arial" panose="020B0604020202020204" pitchFamily="34" charset="0"/>
              </a:rPr>
              <a:t>Integration of energy storage</a:t>
            </a:r>
          </a:p>
          <a:p>
            <a:pPr marL="363538" indent="-363538">
              <a:buFont typeface="Wingdings" panose="05000000000000000000" pitchFamily="2" charset="2"/>
              <a:buChar char="q"/>
              <a:defRPr/>
            </a:pPr>
            <a:r>
              <a:rPr lang="en-GB" sz="1600" dirty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Arial" panose="020B0604020202020204" pitchFamily="34" charset="0"/>
              </a:rPr>
              <a:t>Uncertainty in large scale energy systems models</a:t>
            </a:r>
          </a:p>
          <a:p>
            <a:pPr marL="363538" indent="-363538">
              <a:buFont typeface="Wingdings" panose="05000000000000000000" pitchFamily="2" charset="2"/>
              <a:buChar char="q"/>
              <a:defRPr/>
            </a:pPr>
            <a:r>
              <a:rPr lang="en-GB" sz="1600" dirty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Arial" panose="020B0604020202020204" pitchFamily="34" charset="0"/>
              </a:rPr>
              <a:t>Mathematics of energy systems</a:t>
            </a:r>
          </a:p>
          <a:p>
            <a:pPr marL="363538" indent="-363538">
              <a:buFont typeface="Wingdings" panose="05000000000000000000" pitchFamily="2" charset="2"/>
              <a:buChar char="q"/>
              <a:defRPr/>
            </a:pPr>
            <a:r>
              <a:rPr lang="en-GB" sz="1600" dirty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Arial" panose="020B0604020202020204" pitchFamily="34" charset="0"/>
              </a:rPr>
              <a:t>Decentralised control in power networks</a:t>
            </a:r>
          </a:p>
          <a:p>
            <a:pPr marL="363538" indent="-363538">
              <a:buFont typeface="Wingdings" panose="05000000000000000000" pitchFamily="2" charset="2"/>
              <a:buChar char="q"/>
              <a:defRPr/>
            </a:pPr>
            <a:endParaRPr lang="en-GB" dirty="0">
              <a:solidFill>
                <a:srgbClr val="000000"/>
              </a:solidFill>
              <a:latin typeface="Arial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10656916" y="5318863"/>
            <a:ext cx="1530254" cy="1539137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1072242" y="781337"/>
            <a:ext cx="7902388" cy="85725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1" kern="1200">
                <a:solidFill>
                  <a:srgbClr val="54145A"/>
                </a:solidFill>
                <a:latin typeface="Arial"/>
                <a:ea typeface="+mj-ea"/>
                <a:cs typeface="Arial"/>
              </a:defRPr>
            </a:lvl1pPr>
          </a:lstStyle>
          <a:p>
            <a:pPr lvl="0"/>
            <a:r>
              <a:rPr lang="en-US" dirty="0"/>
              <a:t>Smart Grid and Smart Energy System Integration  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54145A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336" y="5934502"/>
            <a:ext cx="1421541" cy="604821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0652086" y="4170467"/>
            <a:ext cx="1535084" cy="1148396"/>
          </a:xfrm>
          <a:prstGeom prst="rect">
            <a:avLst/>
          </a:prstGeom>
          <a:solidFill>
            <a:srgbClr val="68246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1096" y="5299201"/>
            <a:ext cx="3976162" cy="155492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812058" y="1793576"/>
            <a:ext cx="460998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68246D"/>
                </a:solidFill>
              </a:rPr>
              <a:t>Project examples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hlinkClick r:id="rId5"/>
              </a:rPr>
              <a:t>National Centre for Energy Systems Integration (CESI) </a:t>
            </a:r>
            <a:endParaRPr lang="en-GB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hlinkClick r:id="rId6"/>
              </a:rPr>
              <a:t>Smart grid laboratory</a:t>
            </a:r>
            <a:r>
              <a:rPr lang="en-GB" sz="1600" dirty="0"/>
              <a:t>: physical test bed combined with real time digital simulator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hlinkClick r:id="rId7"/>
              </a:rPr>
              <a:t>Communication Technologies for enabling a </a:t>
            </a:r>
            <a:r>
              <a:rPr lang="en-GB" sz="1600" dirty="0" err="1">
                <a:hlinkClick r:id="rId7"/>
              </a:rPr>
              <a:t>smartEr</a:t>
            </a:r>
            <a:r>
              <a:rPr lang="en-GB" sz="1600" dirty="0">
                <a:hlinkClick r:id="rId7"/>
              </a:rPr>
              <a:t> grid</a:t>
            </a:r>
            <a:r>
              <a:rPr lang="en-GB" sz="1600" dirty="0"/>
              <a:t> (Testbed)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hlinkClick r:id="rId8"/>
              </a:rPr>
              <a:t>USER Project </a:t>
            </a:r>
            <a:r>
              <a:rPr lang="en-GB" sz="1600" dirty="0"/>
              <a:t>- unlocking 'prosumer' role in domestic sector using Artificial Intelligence-led hot water tanks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898395" y="234179"/>
            <a:ext cx="17875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latin typeface="Arial Narrow" panose="020B0606020202030204" pitchFamily="34" charset="0"/>
              </a:rPr>
              <a:t>Energy, Science and Society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90E088F-4E45-47E1-9562-F59477D9C5B5}"/>
              </a:ext>
            </a:extLst>
          </p:cNvPr>
          <p:cNvSpPr txBox="1"/>
          <p:nvPr/>
        </p:nvSpPr>
        <p:spPr>
          <a:xfrm>
            <a:off x="1391478" y="4721087"/>
            <a:ext cx="46018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highlight>
                  <a:srgbClr val="00FF00"/>
                </a:highlight>
              </a:rPr>
              <a:t>Solid Wall Insulation Innovation – measuring the impact of solid wall insulation in Durham, together with the uptake of smart communications technology</a:t>
            </a:r>
          </a:p>
        </p:txBody>
      </p:sp>
    </p:spTree>
    <p:extLst>
      <p:ext uri="{BB962C8B-B14F-4D97-AF65-F5344CB8AC3E}">
        <p14:creationId xmlns:p14="http://schemas.microsoft.com/office/powerpoint/2010/main" val="19149991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1752050" y="3429000"/>
            <a:ext cx="791588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Major </a:t>
            </a:r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strategic partnership with Ørsted 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– largest offshore wind developer in world.</a:t>
            </a:r>
          </a:p>
          <a:p>
            <a:pPr>
              <a:spcAft>
                <a:spcPts val="1200"/>
              </a:spcAft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Innovation lead for </a:t>
            </a:r>
            <a:r>
              <a:rPr lang="en-GB" sz="1600" b="1" u="sng" dirty="0" err="1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Energi</a:t>
            </a:r>
            <a:r>
              <a:rPr lang="en-GB" sz="1600" b="1" u="sng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 Coast in North East England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 &amp; founding partner for </a:t>
            </a:r>
            <a:r>
              <a:rPr lang="en-GB" sz="1600" b="1" u="sng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Aura in the Humber</a:t>
            </a:r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>
              <a:spcAft>
                <a:spcPts val="1200"/>
              </a:spcAft>
            </a:pPr>
            <a:r>
              <a:rPr lang="en-GB" sz="1600" b="1" u="sng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Aura Centre for Doctoral Training, offering PhDs in Offshore Wind Energy and the Environment.</a:t>
            </a:r>
            <a:endParaRPr lang="en-GB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035954" y="196645"/>
            <a:ext cx="5790960" cy="85725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1" kern="1200">
                <a:solidFill>
                  <a:srgbClr val="54145A"/>
                </a:solidFill>
                <a:latin typeface="Arial"/>
                <a:ea typeface="+mj-ea"/>
                <a:cs typeface="Arial"/>
              </a:defRPr>
            </a:lvl1pPr>
          </a:lstStyle>
          <a:p>
            <a:pPr lvl="0">
              <a:defRPr/>
            </a:pPr>
            <a:r>
              <a:rPr lang="en-GB" dirty="0"/>
              <a:t>Wind Energy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328" y="5982591"/>
            <a:ext cx="1421541" cy="60482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898395" y="234179"/>
            <a:ext cx="17875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latin typeface="Arial Narrow" panose="020B0606020202030204" pitchFamily="34" charset="0"/>
              </a:rPr>
              <a:t>Energy, Science and Society</a:t>
            </a:r>
          </a:p>
        </p:txBody>
      </p:sp>
      <p:grpSp>
        <p:nvGrpSpPr>
          <p:cNvPr id="10" name="Group 9"/>
          <p:cNvGrpSpPr>
            <a:grpSpLocks noChangeAspect="1"/>
          </p:cNvGrpSpPr>
          <p:nvPr/>
        </p:nvGrpSpPr>
        <p:grpSpPr bwMode="auto">
          <a:xfrm>
            <a:off x="10091738" y="4757738"/>
            <a:ext cx="2100262" cy="2100262"/>
            <a:chOff x="4437" y="1917"/>
            <a:chExt cx="1323" cy="1323"/>
          </a:xfrm>
        </p:grpSpPr>
        <p:sp>
          <p:nvSpPr>
            <p:cNvPr id="11" name="AutoShape 7"/>
            <p:cNvSpPr>
              <a:spLocks noChangeAspect="1" noChangeArrowheads="1" noTextEdit="1"/>
            </p:cNvSpPr>
            <p:nvPr/>
          </p:nvSpPr>
          <p:spPr bwMode="auto">
            <a:xfrm>
              <a:off x="4437" y="1917"/>
              <a:ext cx="1323" cy="13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9"/>
            <p:cNvSpPr>
              <a:spLocks/>
            </p:cNvSpPr>
            <p:nvPr/>
          </p:nvSpPr>
          <p:spPr bwMode="auto">
            <a:xfrm>
              <a:off x="4437" y="1917"/>
              <a:ext cx="1326" cy="1326"/>
            </a:xfrm>
            <a:custGeom>
              <a:avLst/>
              <a:gdLst>
                <a:gd name="T0" fmla="*/ 0 w 4799"/>
                <a:gd name="T1" fmla="*/ 0 h 4799"/>
                <a:gd name="T2" fmla="*/ 0 w 4799"/>
                <a:gd name="T3" fmla="*/ 0 h 4799"/>
                <a:gd name="T4" fmla="*/ 4799 w 4799"/>
                <a:gd name="T5" fmla="*/ 0 h 4799"/>
                <a:gd name="T6" fmla="*/ 4799 w 4799"/>
                <a:gd name="T7" fmla="*/ 4799 h 4799"/>
                <a:gd name="T8" fmla="*/ 0 w 4799"/>
                <a:gd name="T9" fmla="*/ 0 h 47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99" h="4799">
                  <a:moveTo>
                    <a:pt x="0" y="0"/>
                  </a:moveTo>
                  <a:lnTo>
                    <a:pt x="0" y="0"/>
                  </a:lnTo>
                  <a:lnTo>
                    <a:pt x="4799" y="0"/>
                  </a:lnTo>
                  <a:lnTo>
                    <a:pt x="4799" y="4799"/>
                  </a:lnTo>
                  <a:cubicBezTo>
                    <a:pt x="2149" y="4799"/>
                    <a:pt x="0" y="2649"/>
                    <a:pt x="0" y="0"/>
                  </a:cubicBezTo>
                  <a:close/>
                </a:path>
              </a:pathLst>
            </a:custGeom>
            <a:solidFill>
              <a:srgbClr val="54135A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8752674"/>
              </p:ext>
            </p:extLst>
          </p:nvPr>
        </p:nvGraphicFramePr>
        <p:xfrm>
          <a:off x="792481" y="656293"/>
          <a:ext cx="9003274" cy="26494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01091">
                  <a:extLst>
                    <a:ext uri="{9D8B030D-6E8A-4147-A177-3AD203B41FA5}">
                      <a16:colId xmlns:a16="http://schemas.microsoft.com/office/drawing/2014/main" val="3351023804"/>
                    </a:ext>
                  </a:extLst>
                </a:gridCol>
                <a:gridCol w="1500546">
                  <a:extLst>
                    <a:ext uri="{9D8B030D-6E8A-4147-A177-3AD203B41FA5}">
                      <a16:colId xmlns:a16="http://schemas.microsoft.com/office/drawing/2014/main" val="2827055856"/>
                    </a:ext>
                  </a:extLst>
                </a:gridCol>
                <a:gridCol w="1500546">
                  <a:extLst>
                    <a:ext uri="{9D8B030D-6E8A-4147-A177-3AD203B41FA5}">
                      <a16:colId xmlns:a16="http://schemas.microsoft.com/office/drawing/2014/main" val="1879499515"/>
                    </a:ext>
                  </a:extLst>
                </a:gridCol>
                <a:gridCol w="3001091">
                  <a:extLst>
                    <a:ext uri="{9D8B030D-6E8A-4147-A177-3AD203B41FA5}">
                      <a16:colId xmlns:a16="http://schemas.microsoft.com/office/drawing/2014/main" val="2675645073"/>
                    </a:ext>
                  </a:extLst>
                </a:gridCol>
              </a:tblGrid>
              <a:tr h="397754">
                <a:tc>
                  <a:txBody>
                    <a:bodyPr/>
                    <a:lstStyle/>
                    <a:p>
                      <a:r>
                        <a:rPr lang="en-GB" sz="16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Operations and Maintenance</a:t>
                      </a:r>
                      <a:endParaRPr lang="en-GB" sz="16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8246D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n-GB" sz="1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Structures and </a:t>
                      </a:r>
                      <a:r>
                        <a:rPr lang="en-GB" sz="1400" b="1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Geotechnics</a:t>
                      </a:r>
                      <a:endParaRPr lang="en-GB" sz="14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8246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Grid Integration</a:t>
                      </a:r>
                      <a:endParaRPr lang="en-GB" sz="14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8246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5171033"/>
                  </a:ext>
                </a:extLst>
              </a:tr>
              <a:tr h="313185"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Reliability Analysis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Foundations and Anchors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Reliability Monitoring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00413929"/>
                  </a:ext>
                </a:extLst>
              </a:tr>
              <a:tr h="313185"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Condition Monitoring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Seabed Ploughing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Array Connection Topologies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85594045"/>
                  </a:ext>
                </a:extLst>
              </a:tr>
              <a:tr h="313185"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Data Mining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Blade Testing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Production Metrics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37289803"/>
                  </a:ext>
                </a:extLst>
              </a:tr>
              <a:tr h="316139">
                <a:tc>
                  <a:txBody>
                    <a:bodyPr/>
                    <a:lstStyle/>
                    <a:p>
                      <a:pPr algn="ctr" fontAlgn="t"/>
                      <a:r>
                        <a:rPr lang="en-GB" sz="14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Aerodynamics &amp; Control</a:t>
                      </a:r>
                      <a:endParaRPr lang="en-GB" sz="1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8246D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t"/>
                      <a:endParaRPr lang="en-GB" sz="1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8246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Supply chain &amp; Regulation</a:t>
                      </a:r>
                      <a:endParaRPr lang="en-GB" sz="1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8246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7802484"/>
                  </a:ext>
                </a:extLst>
              </a:tr>
              <a:tr h="313185">
                <a:tc gridSpan="2">
                  <a:txBody>
                    <a:bodyPr/>
                    <a:lstStyle/>
                    <a:p>
                      <a:pPr algn="ctr" fontAlgn="t"/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Blade Design and testing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en-GB" dirty="0"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Supply chain management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en-GB" dirty="0"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15691324"/>
                  </a:ext>
                </a:extLst>
              </a:tr>
              <a:tr h="313185">
                <a:tc gridSpan="2">
                  <a:txBody>
                    <a:bodyPr/>
                    <a:lstStyle/>
                    <a:p>
                      <a:pPr algn="ctr" fontAlgn="t"/>
                      <a:r>
                        <a:rPr lang="en-GB" sz="14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Aerodynamics and Wind Tunnel testing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International offshore / marine law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2033642"/>
                  </a:ext>
                </a:extLst>
              </a:tr>
              <a:tr h="369646">
                <a:tc gridSpan="2">
                  <a:txBody>
                    <a:bodyPr/>
                    <a:lstStyle/>
                    <a:p>
                      <a:pPr algn="ctr" fontAlgn="t"/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Wind Farm Control and optimisation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Community energy and attitudes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336237"/>
                  </a:ext>
                </a:extLst>
              </a:tr>
            </a:tbl>
          </a:graphicData>
        </a:graphic>
      </p:graphicFrame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56" t="401" r="16691" b="-401"/>
          <a:stretch/>
        </p:blipFill>
        <p:spPr>
          <a:xfrm>
            <a:off x="10090511" y="2733472"/>
            <a:ext cx="2101489" cy="206564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662206" y="5438537"/>
            <a:ext cx="66471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b="1" i="0" dirty="0">
                <a:solidFill>
                  <a:srgbClr val="212529"/>
                </a:solidFill>
                <a:effectLst/>
                <a:highlight>
                  <a:srgbClr val="00FF00"/>
                </a:highlight>
                <a:latin typeface="Open Sans" panose="020B0606030504020204" pitchFamily="34" charset="0"/>
              </a:rPr>
              <a:t>MARLIN STAR Community Access to Stored and Transferrable Energy from Floating Renewables</a:t>
            </a:r>
          </a:p>
        </p:txBody>
      </p:sp>
    </p:spTree>
    <p:extLst>
      <p:ext uri="{BB962C8B-B14F-4D97-AF65-F5344CB8AC3E}">
        <p14:creationId xmlns:p14="http://schemas.microsoft.com/office/powerpoint/2010/main" val="27490438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74375" y="1507467"/>
            <a:ext cx="9718507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dirty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Arial" panose="020B0604020202020204" pitchFamily="34" charset="0"/>
              </a:rPr>
              <a:t>DEI-led EPSRC </a:t>
            </a:r>
            <a:r>
              <a:rPr lang="en-GB" dirty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Arial" panose="020B0604020202020204" pitchFamily="34" charset="0"/>
                <a:hlinkClick r:id="rId2"/>
              </a:rPr>
              <a:t>Decarbonisation of Heating and Cooling Network </a:t>
            </a:r>
            <a:r>
              <a:rPr lang="en-GB" dirty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Arial" panose="020B0604020202020204" pitchFamily="34" charset="0"/>
              </a:rPr>
              <a:t>(October 2020)</a:t>
            </a:r>
          </a:p>
          <a:p>
            <a:pPr>
              <a:defRPr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DEI-led 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Durham Heat Hub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 to change the way people use heat </a:t>
            </a:r>
          </a:p>
          <a:p>
            <a:pPr>
              <a:defRPr/>
            </a:pPr>
            <a:endParaRPr lang="en-GB" dirty="0">
              <a:solidFill>
                <a:srgbClr val="000000"/>
              </a:solidFill>
              <a:latin typeface="Arial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marL="820738" lvl="1" indent="-363538">
              <a:buFont typeface="Wingdings" panose="05000000000000000000" pitchFamily="2" charset="2"/>
              <a:buChar char="q"/>
              <a:defRPr/>
            </a:pPr>
            <a:r>
              <a:rPr lang="en-GB" sz="1600" dirty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Arial" panose="020B0604020202020204" pitchFamily="34" charset="0"/>
              </a:rPr>
              <a:t>Primary engineering technologies and systems for decarbonisation</a:t>
            </a:r>
          </a:p>
          <a:p>
            <a:pPr marL="820738" lvl="1" indent="-363538">
              <a:buFont typeface="Wingdings" panose="05000000000000000000" pitchFamily="2" charset="2"/>
              <a:buChar char="q"/>
              <a:defRPr/>
            </a:pPr>
            <a:r>
              <a:rPr lang="en-GB" sz="1600" dirty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Arial" panose="020B0604020202020204" pitchFamily="34" charset="0"/>
              </a:rPr>
              <a:t>Underpinning technologies, materials, control, retrofit and infrastructure</a:t>
            </a:r>
          </a:p>
          <a:p>
            <a:pPr lvl="1">
              <a:spcAft>
                <a:spcPts val="1200"/>
              </a:spcAft>
              <a:defRPr/>
            </a:pPr>
            <a:r>
              <a:rPr lang="en-GB" sz="1600" dirty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Arial" panose="020B0604020202020204" pitchFamily="34" charset="0"/>
              </a:rPr>
              <a:t>Geothermal energy systems; Low grade energy recovery; Thermochemical innovation; Thermal Storage; Combined cooling and power (CCP); Combined heat and power (CHP); Thermal energy management; Smart thermal networks</a:t>
            </a:r>
          </a:p>
          <a:p>
            <a:pPr marL="820738" lvl="1" indent="-363538">
              <a:buFont typeface="Wingdings" panose="05000000000000000000" pitchFamily="2" charset="2"/>
              <a:buChar char="q"/>
              <a:defRPr/>
            </a:pPr>
            <a:r>
              <a:rPr lang="en-GB" sz="1600" dirty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Arial" panose="020B0604020202020204" pitchFamily="34" charset="0"/>
              </a:rPr>
              <a:t>Future energy systems and economics</a:t>
            </a:r>
          </a:p>
          <a:p>
            <a:pPr marL="820738" lvl="1" indent="-363538">
              <a:buFont typeface="Wingdings" panose="05000000000000000000" pitchFamily="2" charset="2"/>
              <a:buChar char="q"/>
              <a:defRPr/>
            </a:pPr>
            <a:r>
              <a:rPr lang="en-GB" sz="1600" dirty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Arial" panose="020B0604020202020204" pitchFamily="34" charset="0"/>
              </a:rPr>
              <a:t>Social impact and end users’ perspectives</a:t>
            </a:r>
          </a:p>
          <a:p>
            <a:pPr marL="820738" lvl="1" indent="-363538">
              <a:buFont typeface="Wingdings" panose="05000000000000000000" pitchFamily="2" charset="2"/>
              <a:buChar char="q"/>
              <a:defRPr/>
            </a:pPr>
            <a:r>
              <a:rPr lang="en-GB" sz="1600" dirty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Arial" panose="020B0604020202020204" pitchFamily="34" charset="0"/>
              </a:rPr>
              <a:t>Policy Support and leadership for the transition to net-zero</a:t>
            </a:r>
          </a:p>
          <a:p>
            <a:pPr marL="820738" lvl="1" indent="-363538">
              <a:buFont typeface="Wingdings" panose="05000000000000000000" pitchFamily="2" charset="2"/>
              <a:buChar char="q"/>
              <a:defRPr/>
            </a:pPr>
            <a:r>
              <a:rPr lang="en-GB" sz="1600" dirty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Arial" panose="020B0604020202020204" pitchFamily="34" charset="0"/>
              </a:rPr>
              <a:t>Socio-technical energy systems</a:t>
            </a:r>
          </a:p>
          <a:p>
            <a:pPr marL="820738" lvl="1" indent="-363538">
              <a:buFont typeface="Wingdings" panose="05000000000000000000" pitchFamily="2" charset="2"/>
              <a:buChar char="q"/>
              <a:defRPr/>
            </a:pPr>
            <a:r>
              <a:rPr lang="en-GB" sz="1600" dirty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Arial" panose="020B0604020202020204" pitchFamily="34" charset="0"/>
              </a:rPr>
              <a:t>People-centred energy development, governance and equity</a:t>
            </a:r>
          </a:p>
          <a:p>
            <a:pPr marL="820738" lvl="1" indent="-363538">
              <a:buFont typeface="Wingdings" panose="05000000000000000000" pitchFamily="2" charset="2"/>
              <a:buChar char="q"/>
              <a:defRPr/>
            </a:pPr>
            <a:r>
              <a:rPr lang="en-GB" sz="1600" dirty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Arial" panose="020B0604020202020204" pitchFamily="34" charset="0"/>
              </a:rPr>
              <a:t>Affordable warmth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10953344" y="5617013"/>
            <a:ext cx="1260000" cy="1267314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1072242" y="781337"/>
            <a:ext cx="7902388" cy="85725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1" kern="1200">
                <a:solidFill>
                  <a:srgbClr val="54145A"/>
                </a:solidFill>
                <a:latin typeface="Arial"/>
                <a:ea typeface="+mj-ea"/>
                <a:cs typeface="Arial"/>
              </a:defRPr>
            </a:lvl1pPr>
          </a:lstStyle>
          <a:p>
            <a:pPr lvl="0"/>
            <a:r>
              <a:rPr lang="en-US" dirty="0"/>
              <a:t>Decarbonisation of heating and cooling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336" y="5934502"/>
            <a:ext cx="1421541" cy="604821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9692320" y="5617013"/>
            <a:ext cx="1260000" cy="1240987"/>
          </a:xfrm>
          <a:prstGeom prst="rect">
            <a:avLst/>
          </a:prstGeom>
          <a:solidFill>
            <a:srgbClr val="68246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069428" y="3494442"/>
            <a:ext cx="3004440" cy="124070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9898395" y="234179"/>
            <a:ext cx="17875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latin typeface="Arial Narrow" panose="020B0606020202030204" pitchFamily="34" charset="0"/>
              </a:rPr>
              <a:t>Energy, Science and Society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8C98934-A2E5-4EDF-86C1-C2F48DE002D2}"/>
              </a:ext>
            </a:extLst>
          </p:cNvPr>
          <p:cNvSpPr txBox="1"/>
          <p:nvPr/>
        </p:nvSpPr>
        <p:spPr>
          <a:xfrm>
            <a:off x="1885870" y="5603750"/>
            <a:ext cx="59932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0" i="0" dirty="0">
                <a:solidFill>
                  <a:srgbClr val="212529"/>
                </a:solidFill>
                <a:effectLst/>
                <a:highlight>
                  <a:srgbClr val="00FF00"/>
                </a:highlight>
                <a:latin typeface="Open Sans" panose="020B0606030504020204" pitchFamily="34" charset="0"/>
              </a:rPr>
              <a:t>The Church of England will be supported in their ambitious aim of achieving net-zero carbon by 2030 through a new partnership with Durham Energy Institute (DEI).</a:t>
            </a:r>
            <a:endParaRPr lang="en-GB" sz="1600" dirty="0">
              <a:highlight>
                <a:srgbClr val="00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3027117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14741" y="711371"/>
            <a:ext cx="8663500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1600" dirty="0">
                <a:solidFill>
                  <a:srgbClr val="000000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Developing hydrogen fuelled transport powertrains, CHP and integrated energy hubs, research on transmission networks and utilisation of captured CO2. </a:t>
            </a:r>
          </a:p>
          <a:p>
            <a:pPr>
              <a:defRPr/>
            </a:pPr>
            <a:endParaRPr lang="en-GB" sz="1600" dirty="0">
              <a:solidFill>
                <a:srgbClr val="000000"/>
              </a:solidFill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>
              <a:defRPr/>
            </a:pPr>
            <a:r>
              <a:rPr lang="en-GB" sz="1600" dirty="0">
                <a:solidFill>
                  <a:srgbClr val="000000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Lead for EPSRC funded network on </a:t>
            </a:r>
            <a:r>
              <a:rPr lang="en-GB" sz="1600" dirty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Arial" panose="020B0604020202020204" pitchFamily="34" charset="0"/>
                <a:hlinkClick r:id="rId2"/>
              </a:rPr>
              <a:t>Network-H2</a:t>
            </a:r>
            <a:endParaRPr lang="en-GB" sz="1600" dirty="0">
              <a:solidFill>
                <a:srgbClr val="000000"/>
              </a:solidFill>
              <a:latin typeface="Arial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marL="820738" lvl="1" indent="-363538">
              <a:buFont typeface="Wingdings" panose="05000000000000000000" pitchFamily="2" charset="2"/>
              <a:buChar char="q"/>
              <a:defRPr/>
            </a:pPr>
            <a:r>
              <a:rPr lang="en-GB" sz="1600" dirty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Arial" panose="020B0604020202020204" pitchFamily="34" charset="0"/>
              </a:rPr>
              <a:t>The whole transport/energy system</a:t>
            </a:r>
          </a:p>
          <a:p>
            <a:pPr marL="820738" lvl="1" indent="-363538">
              <a:buFont typeface="Wingdings" panose="05000000000000000000" pitchFamily="2" charset="2"/>
              <a:buChar char="q"/>
              <a:defRPr/>
            </a:pPr>
            <a:r>
              <a:rPr lang="en-GB" sz="1600" dirty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Arial" panose="020B0604020202020204" pitchFamily="34" charset="0"/>
              </a:rPr>
              <a:t>Pathways to sustainable hydrogen production and distribution</a:t>
            </a:r>
          </a:p>
          <a:p>
            <a:pPr marL="820738" lvl="1" indent="-363538">
              <a:buFont typeface="Wingdings" panose="05000000000000000000" pitchFamily="2" charset="2"/>
              <a:buChar char="q"/>
              <a:defRPr/>
            </a:pPr>
            <a:r>
              <a:rPr lang="en-GB" sz="1600" dirty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Arial" panose="020B0604020202020204" pitchFamily="34" charset="0"/>
              </a:rPr>
              <a:t>Compact and lightweight on-board storage</a:t>
            </a:r>
          </a:p>
          <a:p>
            <a:pPr marL="820738" lvl="1" indent="-363538">
              <a:buFont typeface="Wingdings" panose="05000000000000000000" pitchFamily="2" charset="2"/>
              <a:buChar char="q"/>
              <a:defRPr/>
            </a:pPr>
            <a:r>
              <a:rPr lang="en-GB" sz="1600" dirty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Arial" panose="020B0604020202020204" pitchFamily="34" charset="0"/>
              </a:rPr>
              <a:t>Compact and lightweight hydrogen energy conversion devices</a:t>
            </a:r>
          </a:p>
          <a:p>
            <a:pPr marL="820738" lvl="1" indent="-363538">
              <a:buFont typeface="Wingdings" panose="05000000000000000000" pitchFamily="2" charset="2"/>
              <a:buChar char="q"/>
              <a:defRPr/>
            </a:pPr>
            <a:r>
              <a:rPr lang="en-GB" sz="1600" dirty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Arial" panose="020B0604020202020204" pitchFamily="34" charset="0"/>
              </a:rPr>
              <a:t>Lightweight electrified powertrains</a:t>
            </a:r>
          </a:p>
          <a:p>
            <a:pPr marL="820738" lvl="1" indent="-363538">
              <a:buFont typeface="Wingdings" panose="05000000000000000000" pitchFamily="2" charset="2"/>
              <a:buChar char="q"/>
              <a:defRPr/>
            </a:pPr>
            <a:r>
              <a:rPr lang="en-GB" sz="1600" dirty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Arial" panose="020B0604020202020204" pitchFamily="34" charset="0"/>
              </a:rPr>
              <a:t>Hydrogen compatible materials and safety</a:t>
            </a:r>
          </a:p>
          <a:p>
            <a:pPr marL="820738" lvl="1" indent="-363538">
              <a:buFont typeface="Wingdings" panose="05000000000000000000" pitchFamily="2" charset="2"/>
              <a:buChar char="q"/>
              <a:defRPr/>
            </a:pPr>
            <a:r>
              <a:rPr lang="en-GB" sz="1600" dirty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Arial" panose="020B0604020202020204" pitchFamily="34" charset="0"/>
              </a:rPr>
              <a:t>Multi-modal transport, logistics and autonomy.</a:t>
            </a:r>
          </a:p>
          <a:p>
            <a:pPr marL="820738" lvl="1" indent="-363538">
              <a:buFont typeface="Wingdings" panose="05000000000000000000" pitchFamily="2" charset="2"/>
              <a:buChar char="q"/>
              <a:defRPr/>
            </a:pPr>
            <a:r>
              <a:rPr lang="en-GB" sz="1600" dirty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Arial" panose="020B0604020202020204" pitchFamily="34" charset="0"/>
              </a:rPr>
              <a:t>Policy, economics and societal impacts</a:t>
            </a:r>
          </a:p>
          <a:p>
            <a:pPr marL="820738" lvl="1" indent="-363538">
              <a:buFont typeface="Wingdings" panose="05000000000000000000" pitchFamily="2" charset="2"/>
              <a:buChar char="q"/>
              <a:defRPr/>
            </a:pPr>
            <a:endParaRPr lang="en-GB" sz="1600" dirty="0">
              <a:solidFill>
                <a:srgbClr val="000000"/>
              </a:solidFill>
              <a:latin typeface="Arial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>
              <a:defRPr/>
            </a:pPr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Prof Tony </a:t>
            </a:r>
            <a:r>
              <a:rPr lang="en-GB" sz="1600" b="1" dirty="0" err="1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Roskilly</a:t>
            </a:r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 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on Advisory Board for the new </a:t>
            </a:r>
            <a:r>
              <a:rPr lang="en-GB" sz="1600" b="1" u="sng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Tees Valley Hydrogen Transport Hub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defRPr/>
            </a:pPr>
            <a:r>
              <a:rPr lang="en-GB" b="1" u="sng" dirty="0">
                <a:hlinkClick r:id="rId5"/>
              </a:rPr>
              <a:t>Professor Jon Gluyas</a:t>
            </a:r>
            <a:r>
              <a:rPr lang="en-GB" dirty="0"/>
              <a:t> academic lead for global initiative to explore for </a:t>
            </a:r>
            <a:r>
              <a:rPr lang="en-GB" b="1" u="sng" dirty="0">
                <a:hlinkClick r:id="rId6"/>
              </a:rPr>
              <a:t>‘Gold Hydrogen’</a:t>
            </a:r>
            <a:endParaRPr lang="en-GB" dirty="0"/>
          </a:p>
          <a:p>
            <a:pPr>
              <a:defRPr/>
            </a:pPr>
            <a:r>
              <a:rPr lang="en-GB" sz="1600" dirty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Arial" panose="020B0604020202020204" pitchFamily="34" charset="0"/>
              </a:rPr>
              <a:t>Working with National Grid on </a:t>
            </a:r>
            <a:r>
              <a:rPr lang="en-GB" sz="1600" dirty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Arial" panose="020B0604020202020204" pitchFamily="34" charset="0"/>
                <a:hlinkClick r:id="rId7"/>
              </a:rPr>
              <a:t>testing national hydrogen transmission network</a:t>
            </a:r>
            <a:endParaRPr lang="en-GB" sz="1600" dirty="0">
              <a:solidFill>
                <a:srgbClr val="000000"/>
              </a:solidFill>
              <a:latin typeface="Arial" pitchFamily="34" charset="0"/>
              <a:ea typeface="ＭＳ Ｐゴシック" pitchFamily="34" charset="-128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flipH="1">
            <a:off x="10934440" y="5617012"/>
            <a:ext cx="1260000" cy="1267314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1052364" y="234179"/>
            <a:ext cx="7902388" cy="477192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1" kern="1200">
                <a:solidFill>
                  <a:srgbClr val="54145A"/>
                </a:solidFill>
                <a:latin typeface="Arial"/>
                <a:ea typeface="+mj-ea"/>
                <a:cs typeface="Arial"/>
              </a:defRPr>
            </a:lvl1pPr>
          </a:lstStyle>
          <a:p>
            <a:pPr lvl="0"/>
            <a:r>
              <a:rPr lang="en-US" dirty="0"/>
              <a:t>Hydrogen for Transportation and Heating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336" y="5934502"/>
            <a:ext cx="1421541" cy="604821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9686334" y="5606912"/>
            <a:ext cx="1267838" cy="1260000"/>
          </a:xfrm>
          <a:prstGeom prst="rect">
            <a:avLst/>
          </a:prstGeom>
          <a:solidFill>
            <a:srgbClr val="68246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077781" y="3507627"/>
            <a:ext cx="2985778" cy="123299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9898395" y="234179"/>
            <a:ext cx="17875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latin typeface="Arial Narrow" panose="020B0606020202030204" pitchFamily="34" charset="0"/>
              </a:rPr>
              <a:t>Energy, Science and Society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859407" y="4892597"/>
            <a:ext cx="53389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dirty="0" err="1">
                <a:highlight>
                  <a:srgbClr val="00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Optimising</a:t>
            </a:r>
            <a:r>
              <a:rPr lang="en-US" dirty="0">
                <a:highlight>
                  <a:srgbClr val="00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Hydrogen </a:t>
            </a:r>
            <a:r>
              <a:rPr lang="en-US" dirty="0" err="1">
                <a:highlight>
                  <a:srgbClr val="00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refuelling</a:t>
            </a:r>
            <a:r>
              <a:rPr lang="en-US" dirty="0">
                <a:highlight>
                  <a:srgbClr val="00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locations, working with Transport for the North, Northern Gas Networks and Centre for Sustainable Freight</a:t>
            </a:r>
          </a:p>
        </p:txBody>
      </p:sp>
    </p:spTree>
    <p:extLst>
      <p:ext uri="{BB962C8B-B14F-4D97-AF65-F5344CB8AC3E}">
        <p14:creationId xmlns:p14="http://schemas.microsoft.com/office/powerpoint/2010/main" val="20340029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125406" y="796083"/>
            <a:ext cx="5790960" cy="85725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1" kern="1200">
                <a:solidFill>
                  <a:srgbClr val="54145A"/>
                </a:solidFill>
                <a:latin typeface="Arial"/>
                <a:ea typeface="+mj-ea"/>
                <a:cs typeface="Arial"/>
              </a:defRPr>
            </a:lvl1pPr>
          </a:lstStyle>
          <a:p>
            <a:pPr lvl="0">
              <a:defRPr/>
            </a:pPr>
            <a:r>
              <a:rPr lang="en-GB" dirty="0"/>
              <a:t>Geo-energy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268850" y="1976876"/>
            <a:ext cx="7157779" cy="29146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457200" rtl="0" eaLnBrk="1" latinLnBrk="0" hangingPunct="1">
              <a:spcBef>
                <a:spcPts val="800"/>
              </a:spcBef>
              <a:buFont typeface="Arial"/>
              <a:buNone/>
              <a:defRPr sz="1800" kern="1200">
                <a:solidFill>
                  <a:srgbClr val="002A41"/>
                </a:solidFill>
                <a:latin typeface="Arial"/>
                <a:ea typeface="+mn-ea"/>
                <a:cs typeface="Arial"/>
              </a:defRPr>
            </a:lvl1pPr>
            <a:lvl2pPr marL="288000" indent="-288000" algn="l" defTabSz="457200" rtl="0" eaLnBrk="1" latinLnBrk="0" hangingPunct="1">
              <a:spcBef>
                <a:spcPts val="800"/>
              </a:spcBef>
              <a:buClr>
                <a:srgbClr val="68246D"/>
              </a:buClr>
              <a:buFont typeface="Arial"/>
              <a:buChar char="•"/>
              <a:defRPr sz="1800" kern="1200">
                <a:solidFill>
                  <a:srgbClr val="002A41"/>
                </a:solidFill>
                <a:latin typeface="Arial"/>
                <a:ea typeface="+mn-ea"/>
                <a:cs typeface="Arial"/>
              </a:defRPr>
            </a:lvl2pPr>
            <a:lvl3pPr marL="576000" indent="-288000" algn="l" defTabSz="457200" rtl="0" eaLnBrk="1" latinLnBrk="0" hangingPunct="1">
              <a:spcBef>
                <a:spcPts val="800"/>
              </a:spcBef>
              <a:buFont typeface="Lucida Grande"/>
              <a:buChar char="–"/>
              <a:defRPr sz="1800" kern="1200">
                <a:solidFill>
                  <a:srgbClr val="002A4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defRPr/>
            </a:pPr>
            <a:r>
              <a:rPr lang="en-GB" b="1" dirty="0">
                <a:solidFill>
                  <a:schemeClr val="tx1"/>
                </a:solidFill>
                <a:hlinkClick r:id="rId2"/>
              </a:rPr>
              <a:t>Decarbonising heating</a:t>
            </a:r>
            <a:endParaRPr lang="en-GB" b="1" dirty="0">
              <a:solidFill>
                <a:schemeClr val="tx1"/>
              </a:solidFill>
            </a:endParaRPr>
          </a:p>
          <a:p>
            <a:pPr lvl="1">
              <a:defRPr/>
            </a:pPr>
            <a:r>
              <a:rPr lang="en-GB" dirty="0">
                <a:solidFill>
                  <a:schemeClr val="tx1"/>
                </a:solidFill>
              </a:rPr>
              <a:t>CO2 Storage options, simulation and monitoring</a:t>
            </a:r>
          </a:p>
          <a:p>
            <a:pPr lvl="1">
              <a:defRPr/>
            </a:pPr>
            <a:r>
              <a:rPr lang="en-GB" dirty="0">
                <a:solidFill>
                  <a:schemeClr val="tx1"/>
                </a:solidFill>
              </a:rPr>
              <a:t>Shale Gas/Fracking; risks and environmental impact</a:t>
            </a:r>
          </a:p>
          <a:p>
            <a:pPr lvl="1">
              <a:defRPr/>
            </a:pPr>
            <a:r>
              <a:rPr lang="en-GB" b="1" dirty="0">
                <a:solidFill>
                  <a:schemeClr val="tx1"/>
                </a:solidFill>
                <a:hlinkClick r:id="rId3"/>
              </a:rPr>
              <a:t>Geothermal Energy</a:t>
            </a:r>
            <a:r>
              <a:rPr lang="en-GB" dirty="0">
                <a:solidFill>
                  <a:schemeClr val="tx1"/>
                </a:solidFill>
              </a:rPr>
              <a:t> in UK and globally</a:t>
            </a:r>
          </a:p>
          <a:p>
            <a:pPr lvl="1">
              <a:defRPr/>
            </a:pPr>
            <a:r>
              <a:rPr lang="en-GB" dirty="0">
                <a:solidFill>
                  <a:schemeClr val="tx1"/>
                </a:solidFill>
              </a:rPr>
              <a:t>Rock Characterisation and fluid flow through porous media </a:t>
            </a:r>
          </a:p>
          <a:p>
            <a:pPr lvl="1">
              <a:defRPr/>
            </a:pPr>
            <a:r>
              <a:rPr lang="en-GB" dirty="0" err="1">
                <a:solidFill>
                  <a:schemeClr val="tx1"/>
                </a:solidFill>
              </a:rPr>
              <a:t>Overpressured</a:t>
            </a:r>
            <a:r>
              <a:rPr lang="en-GB" dirty="0">
                <a:solidFill>
                  <a:schemeClr val="tx1"/>
                </a:solidFill>
              </a:rPr>
              <a:t> geological systems</a:t>
            </a:r>
          </a:p>
          <a:p>
            <a:pPr lvl="1">
              <a:defRPr/>
            </a:pPr>
            <a:r>
              <a:rPr lang="en-GB" dirty="0">
                <a:solidFill>
                  <a:schemeClr val="tx1"/>
                </a:solidFill>
              </a:rPr>
              <a:t>Politics, access to and control of geo-energy</a:t>
            </a:r>
          </a:p>
          <a:p>
            <a:pPr lvl="1">
              <a:defRPr/>
            </a:pPr>
            <a:endParaRPr lang="en-GB" dirty="0"/>
          </a:p>
          <a:p>
            <a:pPr lvl="1">
              <a:defRPr/>
            </a:pP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328" y="5982591"/>
            <a:ext cx="1421541" cy="604821"/>
          </a:xfrm>
          <a:prstGeom prst="rect">
            <a:avLst/>
          </a:prstGeom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1382300" y="4350544"/>
            <a:ext cx="5702678" cy="29146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457200" rtl="0" eaLnBrk="1" latinLnBrk="0" hangingPunct="1">
              <a:spcBef>
                <a:spcPts val="800"/>
              </a:spcBef>
              <a:buFont typeface="Arial"/>
              <a:buNone/>
              <a:defRPr sz="1800" kern="1200">
                <a:solidFill>
                  <a:srgbClr val="002A41"/>
                </a:solidFill>
                <a:latin typeface="Arial"/>
                <a:ea typeface="+mn-ea"/>
                <a:cs typeface="Arial"/>
              </a:defRPr>
            </a:lvl1pPr>
            <a:lvl2pPr marL="288000" indent="-288000" algn="l" defTabSz="457200" rtl="0" eaLnBrk="1" latinLnBrk="0" hangingPunct="1">
              <a:spcBef>
                <a:spcPts val="800"/>
              </a:spcBef>
              <a:buClr>
                <a:srgbClr val="68246D"/>
              </a:buClr>
              <a:buFont typeface="Arial"/>
              <a:buChar char="•"/>
              <a:defRPr sz="1800" kern="1200">
                <a:solidFill>
                  <a:srgbClr val="002A41"/>
                </a:solidFill>
                <a:latin typeface="Arial"/>
                <a:ea typeface="+mn-ea"/>
                <a:cs typeface="Arial"/>
              </a:defRPr>
            </a:lvl2pPr>
            <a:lvl3pPr marL="576000" indent="-288000" algn="l" defTabSz="457200" rtl="0" eaLnBrk="1" latinLnBrk="0" hangingPunct="1">
              <a:spcBef>
                <a:spcPts val="800"/>
              </a:spcBef>
              <a:buFont typeface="Lucida Grande"/>
              <a:buChar char="–"/>
              <a:defRPr sz="1800" kern="1200">
                <a:solidFill>
                  <a:srgbClr val="002A4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buNone/>
              <a:defRPr/>
            </a:pP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9898395" y="234179"/>
            <a:ext cx="17875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latin typeface="Arial Narrow" panose="020B0606020202030204" pitchFamily="34" charset="0"/>
              </a:rPr>
              <a:t>Energy, Science and Society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/>
          <a:srcRect l="6959" t="6003"/>
          <a:stretch/>
        </p:blipFill>
        <p:spPr>
          <a:xfrm>
            <a:off x="10328120" y="3103124"/>
            <a:ext cx="1851498" cy="187743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10320568" y="4980562"/>
            <a:ext cx="1866602" cy="187743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E88D51B-186B-4B83-A00F-A351121E02C1}"/>
              </a:ext>
            </a:extLst>
          </p:cNvPr>
          <p:cNvSpPr txBox="1"/>
          <p:nvPr/>
        </p:nvSpPr>
        <p:spPr>
          <a:xfrm>
            <a:off x="2369672" y="5232251"/>
            <a:ext cx="49397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b="1" i="0" dirty="0">
                <a:solidFill>
                  <a:srgbClr val="212529"/>
                </a:solidFill>
                <a:effectLst/>
                <a:highlight>
                  <a:srgbClr val="00FF00"/>
                </a:highlight>
                <a:latin typeface="Open Sans" panose="020B0606030504020204" pitchFamily="34" charset="0"/>
              </a:rPr>
              <a:t>Geothermal Energy from Mines and Solar-Geothermal Heat (GEMS) </a:t>
            </a:r>
          </a:p>
        </p:txBody>
      </p:sp>
    </p:spTree>
    <p:extLst>
      <p:ext uri="{BB962C8B-B14F-4D97-AF65-F5344CB8AC3E}">
        <p14:creationId xmlns:p14="http://schemas.microsoft.com/office/powerpoint/2010/main" val="10189064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125405" y="796083"/>
            <a:ext cx="9127547" cy="72480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1" kern="1200">
                <a:solidFill>
                  <a:srgbClr val="54145A"/>
                </a:solidFill>
                <a:latin typeface="Arial"/>
                <a:ea typeface="+mj-ea"/>
                <a:cs typeface="Arial"/>
              </a:defRPr>
            </a:lvl1pPr>
          </a:lstStyle>
          <a:p>
            <a:pPr lvl="0">
              <a:defRPr/>
            </a:pPr>
            <a:r>
              <a:rPr lang="en-GB" dirty="0"/>
              <a:t>Organic and Inorganic Photovoltaics</a:t>
            </a:r>
          </a:p>
          <a:p>
            <a:pPr lvl="0">
              <a:defRPr/>
            </a:pP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328" y="5982591"/>
            <a:ext cx="1421541" cy="60482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898395" y="234179"/>
            <a:ext cx="17875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latin typeface="Arial Narrow" panose="020B0606020202030204" pitchFamily="34" charset="0"/>
              </a:rPr>
              <a:t>Energy, Science and Society</a:t>
            </a:r>
          </a:p>
        </p:txBody>
      </p:sp>
      <p:grpSp>
        <p:nvGrpSpPr>
          <p:cNvPr id="10" name="Group 9"/>
          <p:cNvGrpSpPr>
            <a:grpSpLocks noChangeAspect="1"/>
          </p:cNvGrpSpPr>
          <p:nvPr/>
        </p:nvGrpSpPr>
        <p:grpSpPr bwMode="auto">
          <a:xfrm>
            <a:off x="10091738" y="4757738"/>
            <a:ext cx="2100262" cy="2100262"/>
            <a:chOff x="4437" y="1917"/>
            <a:chExt cx="1323" cy="1323"/>
          </a:xfrm>
        </p:grpSpPr>
        <p:sp>
          <p:nvSpPr>
            <p:cNvPr id="11" name="AutoShape 7"/>
            <p:cNvSpPr>
              <a:spLocks noChangeAspect="1" noChangeArrowheads="1" noTextEdit="1"/>
            </p:cNvSpPr>
            <p:nvPr/>
          </p:nvSpPr>
          <p:spPr bwMode="auto">
            <a:xfrm>
              <a:off x="4437" y="1917"/>
              <a:ext cx="1323" cy="13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9"/>
            <p:cNvSpPr>
              <a:spLocks/>
            </p:cNvSpPr>
            <p:nvPr/>
          </p:nvSpPr>
          <p:spPr bwMode="auto">
            <a:xfrm>
              <a:off x="4437" y="1917"/>
              <a:ext cx="1326" cy="1326"/>
            </a:xfrm>
            <a:custGeom>
              <a:avLst/>
              <a:gdLst>
                <a:gd name="T0" fmla="*/ 0 w 4799"/>
                <a:gd name="T1" fmla="*/ 0 h 4799"/>
                <a:gd name="T2" fmla="*/ 0 w 4799"/>
                <a:gd name="T3" fmla="*/ 0 h 4799"/>
                <a:gd name="T4" fmla="*/ 4799 w 4799"/>
                <a:gd name="T5" fmla="*/ 0 h 4799"/>
                <a:gd name="T6" fmla="*/ 4799 w 4799"/>
                <a:gd name="T7" fmla="*/ 4799 h 4799"/>
                <a:gd name="T8" fmla="*/ 0 w 4799"/>
                <a:gd name="T9" fmla="*/ 0 h 47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99" h="4799">
                  <a:moveTo>
                    <a:pt x="0" y="0"/>
                  </a:moveTo>
                  <a:lnTo>
                    <a:pt x="0" y="0"/>
                  </a:lnTo>
                  <a:lnTo>
                    <a:pt x="4799" y="0"/>
                  </a:lnTo>
                  <a:lnTo>
                    <a:pt x="4799" y="4799"/>
                  </a:lnTo>
                  <a:cubicBezTo>
                    <a:pt x="2149" y="4799"/>
                    <a:pt x="0" y="2649"/>
                    <a:pt x="0" y="0"/>
                  </a:cubicBezTo>
                  <a:close/>
                </a:path>
              </a:pathLst>
            </a:custGeom>
            <a:solidFill>
              <a:srgbClr val="54135A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13" name="TextBox 2"/>
          <p:cNvSpPr txBox="1">
            <a:spLocks noChangeArrowheads="1"/>
          </p:cNvSpPr>
          <p:nvPr/>
        </p:nvSpPr>
        <p:spPr bwMode="auto">
          <a:xfrm>
            <a:off x="9359900" y="776288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endParaRPr lang="en-US" sz="1800">
              <a:latin typeface="Arial" charset="0"/>
            </a:endParaRPr>
          </a:p>
        </p:txBody>
      </p:sp>
      <p:sp>
        <p:nvSpPr>
          <p:cNvPr id="16" name="Rectangle 6"/>
          <p:cNvSpPr>
            <a:spLocks noChangeArrowheads="1"/>
          </p:cNvSpPr>
          <p:nvPr/>
        </p:nvSpPr>
        <p:spPr bwMode="auto">
          <a:xfrm>
            <a:off x="1033160" y="1684977"/>
            <a:ext cx="8791776" cy="3921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285750" indent="-285750" fontAlgn="t">
              <a:buFont typeface="Courier New" panose="02070309020205020404" pitchFamily="49" charset="0"/>
              <a:buChar char="o"/>
            </a:pP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  <a:ea typeface="MS PGothic" charset="0"/>
                <a:cs typeface="Arial" panose="020B0604020202020204" pitchFamily="34" charset="0"/>
              </a:rPr>
              <a:t>Inorganic, organic and hybrid devices</a:t>
            </a:r>
          </a:p>
          <a:p>
            <a:pPr marL="285750" indent="-285750" fontAlgn="t">
              <a:buFont typeface="Courier New" panose="02070309020205020404" pitchFamily="49" charset="0"/>
              <a:buChar char="o"/>
            </a:pP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  <a:ea typeface="MS PGothic" charset="0"/>
                <a:cs typeface="Arial" panose="020B0604020202020204" pitchFamily="34" charset="0"/>
              </a:rPr>
              <a:t>Research to lab production to testing in global locations</a:t>
            </a:r>
          </a:p>
          <a:p>
            <a:pPr marL="285750" indent="-285750" fontAlgn="t">
              <a:buFont typeface="Courier New" panose="02070309020205020404" pitchFamily="49" charset="0"/>
              <a:buChar char="o"/>
            </a:pP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  <a:ea typeface="MS PGothic" charset="0"/>
                <a:cs typeface="Arial" panose="020B0604020202020204" pitchFamily="34" charset="0"/>
              </a:rPr>
              <a:t>Developing new sustainable materials for low cost, large area devices </a:t>
            </a:r>
          </a:p>
          <a:p>
            <a:pPr marL="285750" indent="-285750" fontAlgn="t">
              <a:buFont typeface="Courier New" panose="02070309020205020404" pitchFamily="49" charset="0"/>
              <a:buChar char="o"/>
            </a:pP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  <a:ea typeface="MS PGothic" charset="0"/>
                <a:cs typeface="Arial" panose="020B0604020202020204" pitchFamily="34" charset="0"/>
              </a:rPr>
              <a:t>Modelling of composition and fabrication methods </a:t>
            </a:r>
          </a:p>
          <a:p>
            <a:pPr marL="285750" indent="-285750" fontAlgn="t">
              <a:buFont typeface="Courier New" panose="02070309020205020404" pitchFamily="49" charset="0"/>
              <a:buChar char="o"/>
            </a:pP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  <a:ea typeface="MS PGothic" charset="0"/>
                <a:cs typeface="Arial" panose="020B0604020202020204" pitchFamily="34" charset="0"/>
              </a:rPr>
              <a:t>Developing novel approaches: nanostructures and nanoparticle inks</a:t>
            </a:r>
          </a:p>
          <a:p>
            <a:pPr marL="285750" indent="-285750" fontAlgn="t">
              <a:buFont typeface="Courier New" panose="02070309020205020404" pitchFamily="49" charset="0"/>
              <a:buChar char="o"/>
            </a:pP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  <a:ea typeface="MS PGothic" charset="0"/>
                <a:cs typeface="Arial" panose="020B0604020202020204" pitchFamily="34" charset="0"/>
              </a:rPr>
              <a:t>Grid integration of solar energy</a:t>
            </a:r>
          </a:p>
          <a:p>
            <a:pPr marL="285750" indent="-285750" fontAlgn="t">
              <a:buFont typeface="Courier New" panose="02070309020205020404" pitchFamily="49" charset="0"/>
              <a:buChar char="o"/>
            </a:pP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  <a:ea typeface="MS PGothic" charset="0"/>
                <a:cs typeface="Arial" panose="020B0604020202020204" pitchFamily="34" charset="0"/>
              </a:rPr>
              <a:t>Theoretical modelling of device deployment,  systems and integration into society.</a:t>
            </a:r>
          </a:p>
          <a:p>
            <a:pPr marL="285750" indent="-285750" fontAlgn="t">
              <a:buFont typeface="Courier New" panose="02070309020205020404" pitchFamily="49" charset="0"/>
              <a:buChar char="o"/>
            </a:pP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  <a:ea typeface="MS PGothic" charset="0"/>
                <a:cs typeface="Arial" panose="020B0604020202020204" pitchFamily="34" charset="0"/>
              </a:rPr>
              <a:t>Societal impacts and implications of solar energy.</a:t>
            </a:r>
          </a:p>
          <a:p>
            <a:pPr marL="285750" indent="-285750" fontAlgn="t">
              <a:buFont typeface="Courier New" panose="02070309020205020404" pitchFamily="49" charset="0"/>
              <a:buChar char="o"/>
            </a:pP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  <a:ea typeface="MS PGothic" charset="0"/>
                <a:cs typeface="Arial" panose="020B0604020202020204" pitchFamily="34" charset="0"/>
              </a:rPr>
              <a:t>3</a:t>
            </a:r>
            <a:r>
              <a:rPr lang="en-GB" baseline="30000" dirty="0">
                <a:solidFill>
                  <a:srgbClr val="000000"/>
                </a:solidFill>
                <a:latin typeface="Arial" panose="020B0604020202020204" pitchFamily="34" charset="0"/>
                <a:ea typeface="MS PGothic" charset="0"/>
                <a:cs typeface="Arial" panose="020B0604020202020204" pitchFamily="34" charset="0"/>
              </a:rPr>
              <a:t>rd</a:t>
            </a: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  <a:ea typeface="MS PGothic" charset="0"/>
                <a:cs typeface="Arial" panose="020B0604020202020204" pitchFamily="34" charset="0"/>
              </a:rPr>
              <a:t> Generation solar for developing world</a:t>
            </a:r>
          </a:p>
          <a:p>
            <a:pPr marL="285750" indent="-285750" fontAlgn="t">
              <a:buFont typeface="Courier New" panose="02070309020205020404" pitchFamily="49" charset="0"/>
              <a:buChar char="o"/>
            </a:pP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  <a:ea typeface="MS PGothic" charset="0"/>
                <a:cs typeface="Arial" panose="020B0604020202020204" pitchFamily="34" charset="0"/>
              </a:rPr>
              <a:t>Recycling of solar PV system waste</a:t>
            </a:r>
          </a:p>
          <a:p>
            <a:pPr fontAlgn="t"/>
            <a:endParaRPr lang="en-GB" dirty="0">
              <a:solidFill>
                <a:srgbClr val="000000"/>
              </a:solidFill>
              <a:latin typeface="Arial" panose="020B0604020202020204" pitchFamily="34" charset="0"/>
              <a:ea typeface="MS PGothic" charset="0"/>
              <a:cs typeface="Arial" panose="020B0604020202020204" pitchFamily="34" charset="0"/>
            </a:endParaRPr>
          </a:p>
          <a:p>
            <a:pPr marL="285750" indent="-285750" fontAlgn="t">
              <a:buFont typeface="Wingdings" panose="05000000000000000000" pitchFamily="2" charset="2"/>
              <a:buChar char="Ø"/>
            </a:pP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  <a:ea typeface="MS PGothic" charset="0"/>
                <a:cs typeface="Arial" panose="020B0604020202020204" pitchFamily="34" charset="0"/>
              </a:rPr>
              <a:t>Durham formerly led the PV21 UK’s national PV research programme </a:t>
            </a:r>
          </a:p>
          <a:p>
            <a:pPr marL="285750" indent="-285750" fontAlgn="t">
              <a:buFont typeface="Wingdings" panose="05000000000000000000" pitchFamily="2" charset="2"/>
              <a:buChar char="Ø"/>
            </a:pP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  <a:ea typeface="MS PGothic" charset="0"/>
                <a:cs typeface="Arial" panose="020B0604020202020204" pitchFamily="34" charset="0"/>
              </a:rPr>
              <a:t>North East Centre for Energy Materials </a:t>
            </a: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  <a:ea typeface="MS PGothic" charset="0"/>
                <a:cs typeface="Arial" panose="020B0604020202020204" pitchFamily="34" charset="0"/>
                <a:hlinkClick r:id="rId3"/>
              </a:rPr>
              <a:t>www.durham.ac.uk/dei/projects/necem/</a:t>
            </a:r>
            <a:endParaRPr lang="en-GB" dirty="0">
              <a:solidFill>
                <a:srgbClr val="000000"/>
              </a:solidFill>
              <a:latin typeface="Arial" panose="020B0604020202020204" pitchFamily="34" charset="0"/>
              <a:ea typeface="MS PGothic" charset="0"/>
              <a:cs typeface="Arial" panose="020B0604020202020204" pitchFamily="34" charset="0"/>
            </a:endParaRPr>
          </a:p>
          <a:p>
            <a:pPr marL="285750" indent="-285750" fontAlgn="t">
              <a:buFont typeface="Wingdings" panose="05000000000000000000" pitchFamily="2" charset="2"/>
              <a:buChar char="Ø"/>
            </a:pPr>
            <a:r>
              <a:rPr lang="en-GB" dirty="0" err="1">
                <a:solidFill>
                  <a:srgbClr val="000000"/>
                </a:solidFill>
                <a:latin typeface="Arial" panose="020B0604020202020204" pitchFamily="34" charset="0"/>
                <a:ea typeface="MS PGothic" charset="0"/>
                <a:cs typeface="Arial" panose="020B0604020202020204" pitchFamily="34" charset="0"/>
              </a:rPr>
              <a:t>ReNU</a:t>
            </a: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  <a:ea typeface="MS PGothic" charset="0"/>
                <a:cs typeface="Arial" panose="020B0604020202020204" pitchFamily="34" charset="0"/>
              </a:rPr>
              <a:t> Centre for Doctoral Training </a:t>
            </a: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  <a:ea typeface="MS PGothic" charset="0"/>
                <a:cs typeface="Arial" panose="020B0604020202020204" pitchFamily="34" charset="0"/>
                <a:hlinkClick r:id="rId4"/>
              </a:rPr>
              <a:t>https://renu.northumbria.ac.uk/</a:t>
            </a: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  <a:ea typeface="MS PGothic" charset="0"/>
                <a:cs typeface="Arial" panose="020B0604020202020204" pitchFamily="34" charset="0"/>
              </a:rPr>
              <a:t> </a:t>
            </a:r>
          </a:p>
          <a:p>
            <a:pPr defTabSz="914400" eaLnBrk="1" fontAlgn="t" hangingPunct="1"/>
            <a:endParaRPr lang="en-GB" i="1" dirty="0">
              <a:solidFill>
                <a:srgbClr val="000000"/>
              </a:solidFill>
              <a:latin typeface="Arial" panose="020B0604020202020204" pitchFamily="34" charset="0"/>
              <a:ea typeface="MS PGothic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1738" y="2771675"/>
            <a:ext cx="2100262" cy="198130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804780" y="5600252"/>
            <a:ext cx="66471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effectLst/>
                <a:highlight>
                  <a:srgbClr val="00FF00"/>
                </a:highlight>
                <a:latin typeface="Arial" panose="020B0604020202020204" pitchFamily="34" charset="0"/>
              </a:rPr>
              <a:t>A levelized cost of energy approach to select and optimise emerging PV technologies: The relative impact of degradation, cost and initial efficiency</a:t>
            </a:r>
          </a:p>
        </p:txBody>
      </p:sp>
    </p:spTree>
    <p:extLst>
      <p:ext uri="{BB962C8B-B14F-4D97-AF65-F5344CB8AC3E}">
        <p14:creationId xmlns:p14="http://schemas.microsoft.com/office/powerpoint/2010/main" val="15895279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74376" y="1507467"/>
            <a:ext cx="789725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3538" indent="-363538">
              <a:buFont typeface="Wingdings" panose="05000000000000000000" pitchFamily="2" charset="2"/>
              <a:buChar char="q"/>
              <a:defRPr/>
            </a:pPr>
            <a:r>
              <a:rPr lang="en-GB" dirty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Arial" panose="020B0604020202020204" pitchFamily="34" charset="0"/>
              </a:rPr>
              <a:t>Development and optimisation of new oxide ion conductors for solid oxide fuel cell energy generation </a:t>
            </a:r>
          </a:p>
          <a:p>
            <a:pPr marL="363538" indent="-363538">
              <a:buFont typeface="Wingdings" panose="05000000000000000000" pitchFamily="2" charset="2"/>
              <a:buChar char="q"/>
              <a:defRPr/>
            </a:pPr>
            <a:r>
              <a:rPr lang="en-GB" dirty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Arial" panose="020B0604020202020204" pitchFamily="34" charset="0"/>
              </a:rPr>
              <a:t>Developing functional polymeric materials for energy applications such as batteries &amp; </a:t>
            </a:r>
            <a:r>
              <a:rPr lang="en-GB" dirty="0" err="1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Arial" panose="020B0604020202020204" pitchFamily="34" charset="0"/>
              </a:rPr>
              <a:t>supercapacitors</a:t>
            </a:r>
            <a:r>
              <a:rPr lang="en-GB" dirty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Arial" panose="020B0604020202020204" pitchFamily="34" charset="0"/>
              </a:rPr>
              <a:t> </a:t>
            </a:r>
          </a:p>
          <a:p>
            <a:pPr marL="363538" indent="-363538">
              <a:buFont typeface="Wingdings" panose="05000000000000000000" pitchFamily="2" charset="2"/>
              <a:buChar char="q"/>
              <a:defRPr/>
            </a:pPr>
            <a:r>
              <a:rPr lang="en-GB" dirty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Arial" panose="020B0604020202020204" pitchFamily="34" charset="0"/>
              </a:rPr>
              <a:t>Synthesis and exploitation of electrochemically and thermally robust micro- and </a:t>
            </a:r>
            <a:r>
              <a:rPr lang="en-GB" dirty="0" err="1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Arial" panose="020B0604020202020204" pitchFamily="34" charset="0"/>
              </a:rPr>
              <a:t>nanoporous</a:t>
            </a:r>
            <a:r>
              <a:rPr lang="en-GB" dirty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Arial" panose="020B0604020202020204" pitchFamily="34" charset="0"/>
              </a:rPr>
              <a:t> materials for thin-film semiconductors and cathodes for rechargeable lithium-ion batteries</a:t>
            </a:r>
          </a:p>
          <a:p>
            <a:pPr marL="363538" indent="-363538">
              <a:buFont typeface="Wingdings" panose="05000000000000000000" pitchFamily="2" charset="2"/>
              <a:buChar char="q"/>
              <a:defRPr/>
            </a:pPr>
            <a:r>
              <a:rPr lang="en-GB" dirty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Arial" panose="020B0604020202020204" pitchFamily="34" charset="0"/>
              </a:rPr>
              <a:t>Developing extended aromatic cations and warped polycyclic hydrocarbons for energy storage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10953344" y="5617013"/>
            <a:ext cx="1233824" cy="1240986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1072242" y="781337"/>
            <a:ext cx="7902388" cy="85725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1" kern="1200">
                <a:solidFill>
                  <a:srgbClr val="54145A"/>
                </a:solidFill>
                <a:latin typeface="Arial"/>
                <a:ea typeface="+mj-ea"/>
                <a:cs typeface="Arial"/>
              </a:defRPr>
            </a:lvl1pPr>
          </a:lstStyle>
          <a:p>
            <a:pPr lvl="0"/>
            <a:r>
              <a:rPr lang="en-US" dirty="0"/>
              <a:t>Fuel Cells and Batteries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336" y="5934502"/>
            <a:ext cx="1421541" cy="604821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9685503" y="5617013"/>
            <a:ext cx="1267838" cy="1240987"/>
          </a:xfrm>
          <a:prstGeom prst="rect">
            <a:avLst/>
          </a:prstGeom>
          <a:solidFill>
            <a:srgbClr val="68246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076363" y="3506208"/>
            <a:ext cx="2987784" cy="123382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9898395" y="234179"/>
            <a:ext cx="17875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latin typeface="Arial Narrow" panose="020B0606020202030204" pitchFamily="34" charset="0"/>
              </a:rPr>
              <a:t>Energy, Science and Society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C27035D-A127-4B32-9005-72ABAF7518CF}"/>
              </a:ext>
            </a:extLst>
          </p:cNvPr>
          <p:cNvSpPr txBox="1"/>
          <p:nvPr/>
        </p:nvSpPr>
        <p:spPr>
          <a:xfrm>
            <a:off x="2010835" y="4423195"/>
            <a:ext cx="58243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>
                <a:solidFill>
                  <a:srgbClr val="333333"/>
                </a:solidFill>
                <a:effectLst/>
                <a:highlight>
                  <a:srgbClr val="00FF00"/>
                </a:highlight>
                <a:latin typeface="Arial" panose="020B0604020202020204" pitchFamily="34" charset="0"/>
                <a:ea typeface="Times New Roman" panose="02020603050405020304" pitchFamily="18" charset="0"/>
              </a:rPr>
              <a:t>Research in Chemistry focuses on the identification, </a:t>
            </a:r>
            <a:r>
              <a:rPr lang="en-GB" sz="1800" dirty="0">
                <a:solidFill>
                  <a:srgbClr val="212529"/>
                </a:solidFill>
                <a:effectLst/>
                <a:highlight>
                  <a:srgbClr val="00FF00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development and optimisation of new oxide ion conductors, and hydrogen-bonded organic functional material</a:t>
            </a:r>
            <a:endParaRPr lang="en-GB" dirty="0">
              <a:highlight>
                <a:srgbClr val="00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6448327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10311318" y="4982113"/>
            <a:ext cx="1880681" cy="188068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311318" y="3030669"/>
            <a:ext cx="1880682" cy="1946649"/>
          </a:xfrm>
          <a:prstGeom prst="rect">
            <a:avLst/>
          </a:prstGeom>
          <a:solidFill>
            <a:srgbClr val="00AEE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072242" y="781337"/>
            <a:ext cx="3820771" cy="85725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1" kern="1200">
                <a:solidFill>
                  <a:srgbClr val="54145A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GB" dirty="0">
                <a:solidFill>
                  <a:srgbClr val="7E317B"/>
                </a:solidFill>
                <a:latin typeface="Arial" charset="0"/>
                <a:ea typeface="MS PGothic" charset="0"/>
                <a:cs typeface="Arial" charset="0"/>
              </a:rPr>
              <a:t>Bio-energy</a:t>
            </a:r>
            <a:endParaRPr lang="en-US" dirty="0">
              <a:solidFill>
                <a:srgbClr val="7E317B"/>
              </a:solidFill>
              <a:latin typeface="Arial" charset="0"/>
              <a:ea typeface="MS PGothic" charset="0"/>
              <a:cs typeface="Arial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328" y="5982591"/>
            <a:ext cx="1421541" cy="604821"/>
          </a:xfrm>
          <a:prstGeom prst="rect">
            <a:avLst/>
          </a:prstGeom>
        </p:spPr>
      </p:pic>
      <p:sp>
        <p:nvSpPr>
          <p:cNvPr id="11" name="Rectangle 15"/>
          <p:cNvSpPr>
            <a:spLocks noChangeArrowheads="1"/>
          </p:cNvSpPr>
          <p:nvPr/>
        </p:nvSpPr>
        <p:spPr bwMode="auto">
          <a:xfrm>
            <a:off x="1072242" y="1445063"/>
            <a:ext cx="8545862" cy="3637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ヒラギノ角ゴ Pro W3" pitchFamily="-84" charset="-128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ヒラギノ角ゴ Pro W3" pitchFamily="-84" charset="-128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ヒラギノ角ゴ Pro W3" pitchFamily="-84" charset="-128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-84" charset="-128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-8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-8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-8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-8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-84" charset="-128"/>
              </a:defRPr>
            </a:lvl9pPr>
          </a:lstStyle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Microalgae - developing, enhancing and introducing marine biofuels.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Social, economic and policy dimensions of biofuels.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Enhancing yields of biofuels through plant molecular biology and biochemistry.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Genetics of oil / starch production in crops.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Chemical and thermochemical conversion of plant/microalgae biomass.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Bioreactor design for sustainable production of energy.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Community responses to biofuel technologies.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Governance of biofuels, policy frameworks and structures shaping adoption of biofuels.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Ethics and intellectual property issues.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Environmental implications. </a:t>
            </a:r>
          </a:p>
        </p:txBody>
      </p:sp>
      <p:pic>
        <p:nvPicPr>
          <p:cNvPr id="10" name="Picture 6" descr="gfx_ponds_03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7418" y="4982113"/>
            <a:ext cx="1993900" cy="1875887"/>
          </a:xfrm>
          <a:prstGeom prst="rect">
            <a:avLst/>
          </a:prstGeom>
          <a:noFill/>
          <a:ln w="9525">
            <a:solidFill>
              <a:srgbClr val="733C7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9898395" y="234179"/>
            <a:ext cx="17875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latin typeface="Arial Narrow" panose="020B0606020202030204" pitchFamily="34" charset="0"/>
              </a:rPr>
              <a:t>Energy, Science and Society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20A2349-44F8-411E-9596-B5014A4321E9}"/>
              </a:ext>
            </a:extLst>
          </p:cNvPr>
          <p:cNvSpPr txBox="1"/>
          <p:nvPr/>
        </p:nvSpPr>
        <p:spPr>
          <a:xfrm>
            <a:off x="2206487" y="5198165"/>
            <a:ext cx="54168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effectLst/>
                <a:highlight>
                  <a:srgbClr val="00FF00"/>
                </a:highlight>
                <a:latin typeface="Arial" panose="020B0604020202020204" pitchFamily="34" charset="0"/>
              </a:rPr>
              <a:t>An integrated process for the extraction of fuel and chemicals from marine macroalgal biomass.</a:t>
            </a:r>
          </a:p>
        </p:txBody>
      </p:sp>
    </p:spTree>
    <p:extLst>
      <p:ext uri="{BB962C8B-B14F-4D97-AF65-F5344CB8AC3E}">
        <p14:creationId xmlns:p14="http://schemas.microsoft.com/office/powerpoint/2010/main" val="5683957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41105" y="1463852"/>
            <a:ext cx="7185771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charset="0"/>
              <a:buChar char="Ø"/>
            </a:pPr>
            <a:r>
              <a:rPr lang="en-GB" b="1" dirty="0">
                <a:cs typeface="Arial" charset="0"/>
              </a:rPr>
              <a:t>Technologies for Fusion</a:t>
            </a:r>
          </a:p>
          <a:p>
            <a:pPr marL="342900" indent="-342900">
              <a:buFont typeface="Arial" charset="0"/>
              <a:buChar char="•"/>
            </a:pPr>
            <a:r>
              <a:rPr lang="en-GB" dirty="0">
                <a:cs typeface="Arial" charset="0"/>
              </a:rPr>
              <a:t>Home for </a:t>
            </a:r>
            <a:r>
              <a:rPr lang="en-GB" i="1" dirty="0">
                <a:cs typeface="Arial" charset="0"/>
              </a:rPr>
              <a:t>Fusion Energy Reference Laboratory - Metrology of Superconducting Strands – 5 staff </a:t>
            </a:r>
            <a:r>
              <a:rPr lang="en-GB" dirty="0">
                <a:cs typeface="Arial" charset="0"/>
              </a:rPr>
              <a:t>€ 1.6 M contract</a:t>
            </a:r>
          </a:p>
          <a:p>
            <a:pPr marL="342900" indent="-342900">
              <a:buFont typeface="Arial" charset="0"/>
              <a:buChar char="•"/>
            </a:pPr>
            <a:r>
              <a:rPr lang="en-GB" dirty="0">
                <a:cs typeface="Arial" charset="0"/>
              </a:rPr>
              <a:t>Durham are UK representatives of the European magnet technology experts reporting to ITER (The focus for the world-wide effort in fusion) </a:t>
            </a:r>
          </a:p>
          <a:p>
            <a:pPr marL="342900" indent="-342900">
              <a:buFont typeface="Arial" charset="0"/>
              <a:buChar char="•"/>
            </a:pPr>
            <a:r>
              <a:rPr lang="en-GB" dirty="0">
                <a:cs typeface="Arial" charset="0"/>
              </a:rPr>
              <a:t>Superconductivity Group looking at the properties of superconductors in high magnetic fields under strain for fusion applications</a:t>
            </a:r>
          </a:p>
          <a:p>
            <a:pPr marL="342900" indent="-342900">
              <a:buFont typeface="Arial" charset="0"/>
              <a:buChar char="•"/>
            </a:pPr>
            <a:r>
              <a:rPr lang="en-GB" dirty="0">
                <a:cs typeface="Arial" charset="0"/>
              </a:rPr>
              <a:t>World-class high magnetic field facilities  -horizontal split-pair 15 T magnet.  </a:t>
            </a:r>
          </a:p>
          <a:p>
            <a:pPr marL="342900" indent="-342900">
              <a:buFont typeface="Wingdings" charset="0"/>
              <a:buChar char="Ø"/>
            </a:pPr>
            <a:endParaRPr lang="en-GB" dirty="0">
              <a:latin typeface="Calibri" charset="0"/>
            </a:endParaRPr>
          </a:p>
          <a:p>
            <a:pPr marL="342900" indent="-342900">
              <a:buFont typeface="Wingdings" charset="0"/>
              <a:buChar char="Ø"/>
            </a:pPr>
            <a:r>
              <a:rPr lang="en-GB" b="1" dirty="0">
                <a:highlight>
                  <a:srgbClr val="00FF00"/>
                </a:highlight>
                <a:latin typeface="Calibri" charset="0"/>
              </a:rPr>
              <a:t>Social dimensions of Nuclear energy</a:t>
            </a:r>
          </a:p>
          <a:p>
            <a:pPr marL="342900" indent="-342900">
              <a:buFont typeface="Arial" charset="0"/>
              <a:buChar char="•"/>
            </a:pPr>
            <a:r>
              <a:rPr lang="en-GB" dirty="0">
                <a:highlight>
                  <a:srgbClr val="00FF00"/>
                </a:highlight>
                <a:latin typeface="Calibri" charset="0"/>
              </a:rPr>
              <a:t>The history and economics of nuclear fission development</a:t>
            </a:r>
          </a:p>
          <a:p>
            <a:pPr marL="342900" indent="-342900">
              <a:buFont typeface="Arial" charset="0"/>
              <a:buChar char="•"/>
            </a:pPr>
            <a:r>
              <a:rPr lang="en-GB" dirty="0">
                <a:highlight>
                  <a:srgbClr val="00FF00"/>
                </a:highlight>
                <a:latin typeface="Calibri" charset="0"/>
              </a:rPr>
              <a:t>‘Nuclear’ towns in Kazakhstan</a:t>
            </a:r>
          </a:p>
          <a:p>
            <a:pPr marL="342900" indent="-342900">
              <a:buFont typeface="Arial" charset="0"/>
              <a:buChar char="•"/>
            </a:pPr>
            <a:r>
              <a:rPr lang="en-GB" dirty="0">
                <a:highlight>
                  <a:srgbClr val="00FF00"/>
                </a:highlight>
                <a:latin typeface="Calibri" charset="0"/>
              </a:rPr>
              <a:t>Public attitudes towards nuclear energy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10939272" y="4359606"/>
            <a:ext cx="1252728" cy="1260000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1072242" y="781337"/>
            <a:ext cx="7902388" cy="85725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1" kern="1200">
                <a:solidFill>
                  <a:srgbClr val="54145A"/>
                </a:solidFill>
                <a:latin typeface="Arial"/>
                <a:ea typeface="+mj-ea"/>
                <a:cs typeface="Arial"/>
              </a:defRPr>
            </a:lvl1pPr>
          </a:lstStyle>
          <a:p>
            <a:pPr lvl="0"/>
            <a:r>
              <a:rPr lang="en-US" dirty="0"/>
              <a:t>Nuclear energy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336" y="5934502"/>
            <a:ext cx="1421541" cy="604821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0943138" y="5615826"/>
            <a:ext cx="1248862" cy="1260000"/>
          </a:xfrm>
          <a:prstGeom prst="rect">
            <a:avLst/>
          </a:prstGeom>
          <a:solidFill>
            <a:srgbClr val="68246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virus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3137" y="3103385"/>
            <a:ext cx="1260000" cy="1260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1894" y="4368486"/>
            <a:ext cx="3719310" cy="2489513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9898395" y="234179"/>
            <a:ext cx="17875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latin typeface="Arial Narrow" panose="020B0606020202030204" pitchFamily="34" charset="0"/>
              </a:rPr>
              <a:t>Energy, Science and Society</a:t>
            </a:r>
          </a:p>
        </p:txBody>
      </p:sp>
    </p:spTree>
    <p:extLst>
      <p:ext uri="{BB962C8B-B14F-4D97-AF65-F5344CB8AC3E}">
        <p14:creationId xmlns:p14="http://schemas.microsoft.com/office/powerpoint/2010/main" val="16173450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74376" y="1507467"/>
            <a:ext cx="696339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Uncertainty analysis for large scale physical problems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Risk-informed decision making under severe uncertainty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Reliability and risk analysis of multi-component systems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Environmental statistics and risk assessment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Applications to energy systems: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Power network reliability, common cause failures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CO2 storage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Oil reservoir modelling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Wind modelling and dynamic line ratings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Climate projections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Land use modelling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10932122" y="4370089"/>
            <a:ext cx="1259878" cy="1267192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1072242" y="781337"/>
            <a:ext cx="7902388" cy="85725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1" kern="1200">
                <a:solidFill>
                  <a:srgbClr val="54145A"/>
                </a:solidFill>
                <a:latin typeface="Arial"/>
                <a:ea typeface="+mj-ea"/>
                <a:cs typeface="Arial"/>
              </a:defRPr>
            </a:lvl1pPr>
          </a:lstStyle>
          <a:p>
            <a:pPr lvl="0"/>
            <a:r>
              <a:rPr lang="en-US" dirty="0"/>
              <a:t>Mathematics and Statistics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336" y="5934502"/>
            <a:ext cx="1421541" cy="604821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0943138" y="5615827"/>
            <a:ext cx="1260000" cy="1242173"/>
          </a:xfrm>
          <a:prstGeom prst="rect">
            <a:avLst/>
          </a:prstGeom>
          <a:solidFill>
            <a:srgbClr val="68246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3594" y="4348635"/>
            <a:ext cx="3249544" cy="250936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9138" y="3124635"/>
            <a:ext cx="1224000" cy="1224000"/>
          </a:xfrm>
          <a:prstGeom prst="rect">
            <a:avLst/>
          </a:prstGeom>
          <a:ln w="19050">
            <a:solidFill>
              <a:srgbClr val="000000"/>
            </a:solidFill>
          </a:ln>
        </p:spPr>
      </p:pic>
      <p:sp>
        <p:nvSpPr>
          <p:cNvPr id="14" name="TextBox 13"/>
          <p:cNvSpPr txBox="1"/>
          <p:nvPr/>
        </p:nvSpPr>
        <p:spPr>
          <a:xfrm>
            <a:off x="9898395" y="234179"/>
            <a:ext cx="17875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latin typeface="Arial Narrow" panose="020B0606020202030204" pitchFamily="34" charset="0"/>
              </a:rPr>
              <a:t>Energy, Science and Society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CE1C826-FF6A-4191-A311-C4A53AD66ACC}"/>
              </a:ext>
            </a:extLst>
          </p:cNvPr>
          <p:cNvSpPr txBox="1"/>
          <p:nvPr/>
        </p:nvSpPr>
        <p:spPr>
          <a:xfrm>
            <a:off x="1851877" y="4923787"/>
            <a:ext cx="48048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highlight>
                  <a:srgbClr val="00FF00"/>
                </a:highlight>
              </a:rPr>
              <a:t>Quantifying uncertainty in energy system simulators </a:t>
            </a:r>
          </a:p>
        </p:txBody>
      </p:sp>
    </p:spTree>
    <p:extLst>
      <p:ext uri="{BB962C8B-B14F-4D97-AF65-F5344CB8AC3E}">
        <p14:creationId xmlns:p14="http://schemas.microsoft.com/office/powerpoint/2010/main" val="16192227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25038" y="1440964"/>
            <a:ext cx="7644671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28700" lvl="2" indent="-285750">
              <a:spcBef>
                <a:spcPct val="0"/>
              </a:spcBef>
              <a:buFont typeface="Wingdings" panose="05000000000000000000" pitchFamily="2" charset="2"/>
              <a:buChar char="q"/>
              <a:defRPr/>
            </a:pPr>
            <a:r>
              <a:rPr lang="en-GB" altLang="en-US" dirty="0">
                <a:latin typeface="Arial" pitchFamily="34" charset="0"/>
                <a:ea typeface="Calibri" pitchFamily="34" charset="0"/>
                <a:cs typeface="Arial" pitchFamily="34" charset="0"/>
              </a:rPr>
              <a:t>Future energy security</a:t>
            </a:r>
          </a:p>
          <a:p>
            <a:pPr marL="1028700" lvl="2" indent="-285750">
              <a:spcBef>
                <a:spcPct val="0"/>
              </a:spcBef>
              <a:buFont typeface="Wingdings" panose="05000000000000000000" pitchFamily="2" charset="2"/>
              <a:buChar char="q"/>
              <a:defRPr/>
            </a:pPr>
            <a:r>
              <a:rPr lang="en-GB" altLang="en-US" dirty="0">
                <a:latin typeface="Arial" pitchFamily="34" charset="0"/>
                <a:ea typeface="Calibri" pitchFamily="34" charset="0"/>
                <a:cs typeface="Arial" pitchFamily="34" charset="0"/>
              </a:rPr>
              <a:t>Creating sustainable low carbon energy systems</a:t>
            </a:r>
          </a:p>
          <a:p>
            <a:pPr marL="1028700" lvl="2" indent="-285750">
              <a:spcBef>
                <a:spcPct val="0"/>
              </a:spcBef>
              <a:buFont typeface="Wingdings" panose="05000000000000000000" pitchFamily="2" charset="2"/>
              <a:buChar char="q"/>
              <a:defRPr/>
            </a:pPr>
            <a:r>
              <a:rPr lang="en-GB" altLang="en-US" dirty="0">
                <a:latin typeface="Arial" pitchFamily="34" charset="0"/>
                <a:ea typeface="Calibri" pitchFamily="34" charset="0"/>
                <a:cs typeface="Arial" pitchFamily="34" charset="0"/>
              </a:rPr>
              <a:t>Developing affordable energy services</a:t>
            </a:r>
          </a:p>
          <a:p>
            <a:pPr marL="1028700" lvl="2" indent="-285750">
              <a:spcBef>
                <a:spcPct val="0"/>
              </a:spcBef>
              <a:buFont typeface="Wingdings" panose="05000000000000000000" pitchFamily="2" charset="2"/>
              <a:buChar char="q"/>
              <a:defRPr/>
            </a:pPr>
            <a:r>
              <a:rPr lang="en-GB" altLang="en-US" dirty="0">
                <a:latin typeface="Arial" pitchFamily="34" charset="0"/>
                <a:ea typeface="Calibri" pitchFamily="34" charset="0"/>
                <a:cs typeface="Arial" pitchFamily="34" charset="0"/>
              </a:rPr>
              <a:t>Reducing the risks associated with new energy technologies</a:t>
            </a:r>
          </a:p>
          <a:p>
            <a:pPr marL="285750" lvl="1">
              <a:spcBef>
                <a:spcPct val="0"/>
              </a:spcBef>
              <a:buFont typeface="Arial" pitchFamily="34" charset="0"/>
              <a:buChar char="•"/>
              <a:defRPr/>
            </a:pPr>
            <a:endParaRPr lang="en-GB" altLang="en-US" dirty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285750" lvl="1">
              <a:spcBef>
                <a:spcPct val="0"/>
              </a:spcBef>
              <a:buFont typeface="Arial" pitchFamily="34" charset="0"/>
              <a:buChar char="•"/>
              <a:defRPr/>
            </a:pPr>
            <a:endParaRPr lang="en-GB" altLang="en-US" dirty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285750" lvl="1">
              <a:spcBef>
                <a:spcPct val="0"/>
              </a:spcBef>
              <a:defRPr/>
            </a:pPr>
            <a:r>
              <a:rPr lang="en-GB" altLang="en-US" b="1" dirty="0">
                <a:solidFill>
                  <a:srgbClr val="00B0F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Durham University world leading energy research on:</a:t>
            </a:r>
            <a:endParaRPr lang="en-GB" altLang="en-US" dirty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1028700" lvl="2" indent="-28575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GB" altLang="en-US" dirty="0">
                <a:latin typeface="Arial" pitchFamily="34" charset="0"/>
                <a:ea typeface="Calibri" pitchFamily="34" charset="0"/>
                <a:cs typeface="Arial" pitchFamily="34" charset="0"/>
              </a:rPr>
              <a:t>Wind Energy</a:t>
            </a:r>
          </a:p>
          <a:p>
            <a:pPr marL="1028700" lvl="2" indent="-28575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GB" altLang="en-US" dirty="0">
                <a:latin typeface="Arial" pitchFamily="34" charset="0"/>
                <a:ea typeface="Calibri" pitchFamily="34" charset="0"/>
                <a:cs typeface="Arial" pitchFamily="34" charset="0"/>
              </a:rPr>
              <a:t>Smart Energy</a:t>
            </a:r>
          </a:p>
          <a:p>
            <a:pPr marL="1028700" lvl="2" indent="-28575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GB" altLang="en-US" dirty="0">
                <a:latin typeface="Arial" pitchFamily="34" charset="0"/>
                <a:ea typeface="Calibri" pitchFamily="34" charset="0"/>
                <a:cs typeface="Arial" pitchFamily="34" charset="0"/>
              </a:rPr>
              <a:t>Decarbonising Heat</a:t>
            </a:r>
          </a:p>
          <a:p>
            <a:pPr marL="1028700" lvl="2" indent="-28575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GB" altLang="en-US" dirty="0">
                <a:latin typeface="Arial" pitchFamily="34" charset="0"/>
                <a:ea typeface="Calibri" pitchFamily="34" charset="0"/>
                <a:cs typeface="Arial" pitchFamily="34" charset="0"/>
              </a:rPr>
              <a:t>Energy Systems Integration</a:t>
            </a:r>
          </a:p>
          <a:p>
            <a:pPr marL="1028700" lvl="2" indent="-28575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GB" altLang="en-US" dirty="0">
                <a:latin typeface="Arial" pitchFamily="34" charset="0"/>
                <a:ea typeface="Calibri" pitchFamily="34" charset="0"/>
                <a:cs typeface="Arial" pitchFamily="34" charset="0"/>
              </a:rPr>
              <a:t>Energy Materials</a:t>
            </a:r>
          </a:p>
          <a:p>
            <a:pPr marL="1028700" lvl="2" indent="-28575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GB" altLang="en-US" dirty="0">
                <a:latin typeface="Arial" pitchFamily="34" charset="0"/>
                <a:ea typeface="Calibri" pitchFamily="34" charset="0"/>
                <a:cs typeface="Arial" pitchFamily="34" charset="0"/>
              </a:rPr>
              <a:t>Energy Geopolitics</a:t>
            </a:r>
          </a:p>
          <a:p>
            <a:pPr marL="1028700" lvl="2" indent="-28575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GB" altLang="en-US" dirty="0">
                <a:latin typeface="Arial" pitchFamily="34" charset="0"/>
                <a:ea typeface="Calibri" pitchFamily="34" charset="0"/>
                <a:cs typeface="Arial" pitchFamily="34" charset="0"/>
              </a:rPr>
              <a:t>Power systems and distribution</a:t>
            </a:r>
          </a:p>
          <a:p>
            <a:pPr marL="1028700" lvl="2" indent="-28575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GB" altLang="en-US" dirty="0" err="1">
                <a:latin typeface="Arial" pitchFamily="34" charset="0"/>
                <a:ea typeface="Calibri" pitchFamily="34" charset="0"/>
                <a:cs typeface="Arial" pitchFamily="34" charset="0"/>
              </a:rPr>
              <a:t>Geoenergy</a:t>
            </a:r>
            <a:r>
              <a:rPr lang="en-GB" altLang="en-US" dirty="0">
                <a:latin typeface="Arial" pitchFamily="34" charset="0"/>
                <a:ea typeface="Calibri" pitchFamily="34" charset="0"/>
                <a:cs typeface="Arial" pitchFamily="34" charset="0"/>
              </a:rPr>
              <a:t>, carbon capture &amp; storage</a:t>
            </a:r>
            <a:r>
              <a:rPr lang="en-GB" altLang="en-US" sz="1600" dirty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10935823" y="4348635"/>
            <a:ext cx="1259878" cy="1267192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1072242" y="781337"/>
            <a:ext cx="7902388" cy="85725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1" kern="1200">
                <a:solidFill>
                  <a:srgbClr val="54145A"/>
                </a:solidFill>
                <a:latin typeface="Arial"/>
                <a:ea typeface="+mj-ea"/>
                <a:cs typeface="Arial"/>
              </a:defRPr>
            </a:lvl1pPr>
          </a:lstStyle>
          <a:p>
            <a:pPr lvl="0"/>
            <a:r>
              <a:rPr lang="en-US" noProof="0" dirty="0"/>
              <a:t>Global Energy Challenges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54145A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336" y="5934502"/>
            <a:ext cx="1421541" cy="604821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0943138" y="5615827"/>
            <a:ext cx="1248862" cy="1242173"/>
          </a:xfrm>
          <a:prstGeom prst="rect">
            <a:avLst/>
          </a:prstGeom>
          <a:solidFill>
            <a:srgbClr val="68246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virus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3138" y="3114358"/>
            <a:ext cx="1245249" cy="1245249"/>
          </a:xfrm>
          <a:prstGeom prst="rect">
            <a:avLst/>
          </a:prstGeom>
        </p:spPr>
      </p:pic>
      <p:pic>
        <p:nvPicPr>
          <p:cNvPr id="12" name="Picture 11" descr="Y:\Communications\Web pages\SDG 7 Affordable and Clean Energy.pn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5335" y="781337"/>
            <a:ext cx="1009650" cy="1009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 descr="Y:\Communications\Web pages\SDG_11 Sustainable Cities and Communities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0739" y="771812"/>
            <a:ext cx="1000125" cy="1000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 descr="Y:\Communications\Web pages\SDG 13 Climate Action.pn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5241" y="771812"/>
            <a:ext cx="1009650" cy="1009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 descr="Y:\Communications\Web pages\SDG 9 Industry, Innovation and Infrastructure.pn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3037" y="771812"/>
            <a:ext cx="1009650" cy="1009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28" r="4104"/>
          <a:stretch/>
        </p:blipFill>
        <p:spPr>
          <a:xfrm>
            <a:off x="8294783" y="4361144"/>
            <a:ext cx="2641625" cy="2509365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9898395" y="234179"/>
            <a:ext cx="17875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latin typeface="Arial Narrow" panose="020B0606020202030204" pitchFamily="34" charset="0"/>
              </a:rPr>
              <a:t>Energy, Science and Society</a:t>
            </a:r>
          </a:p>
        </p:txBody>
      </p:sp>
    </p:spTree>
    <p:extLst>
      <p:ext uri="{BB962C8B-B14F-4D97-AF65-F5344CB8AC3E}">
        <p14:creationId xmlns:p14="http://schemas.microsoft.com/office/powerpoint/2010/main" val="32537756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21106" y="1638587"/>
            <a:ext cx="642892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en-GB" altLang="en-US" dirty="0">
                <a:latin typeface="Arial" pitchFamily="34" charset="0"/>
                <a:cs typeface="Arial" pitchFamily="34" charset="0"/>
              </a:rPr>
              <a:t>Strong interdisciplinary ethos in energy research</a:t>
            </a:r>
          </a:p>
          <a:p>
            <a:pPr marL="285750" indent="-285750"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en-US" altLang="en-US" dirty="0">
                <a:latin typeface="Arial" pitchFamily="34" charset="0"/>
                <a:cs typeface="Arial" pitchFamily="34" charset="0"/>
              </a:rPr>
              <a:t>Different perspectives and methodologies</a:t>
            </a:r>
          </a:p>
          <a:p>
            <a:pPr marL="285750" indent="-285750"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en-US" altLang="en-US" dirty="0">
                <a:latin typeface="Arial" pitchFamily="34" charset="0"/>
                <a:cs typeface="Arial" pitchFamily="34" charset="0"/>
              </a:rPr>
              <a:t>Integrated approach to energy</a:t>
            </a:r>
          </a:p>
          <a:p>
            <a:pPr marL="285750" indent="-285750"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en-GB" altLang="en-US" dirty="0">
                <a:latin typeface="Arial" pitchFamily="34" charset="0"/>
                <a:cs typeface="Arial" pitchFamily="34" charset="0"/>
              </a:rPr>
              <a:t>Lectures from industry and policy </a:t>
            </a:r>
          </a:p>
          <a:p>
            <a:pPr marL="285750" indent="-285750"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en-GB" altLang="en-US" dirty="0">
                <a:latin typeface="Arial" pitchFamily="34" charset="0"/>
                <a:cs typeface="Arial" pitchFamily="34" charset="0"/>
              </a:rPr>
              <a:t>Group mini-projects</a:t>
            </a:r>
          </a:p>
          <a:p>
            <a:pPr marL="285750" indent="-285750"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en-GB" altLang="en-US" dirty="0">
                <a:latin typeface="Arial" pitchFamily="34" charset="0"/>
                <a:cs typeface="Arial" pitchFamily="34" charset="0"/>
              </a:rPr>
              <a:t>Public engagement activities </a:t>
            </a:r>
          </a:p>
          <a:p>
            <a:pPr marL="285750" indent="-285750"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en-GB" altLang="en-US" dirty="0">
                <a:latin typeface="Arial" pitchFamily="34" charset="0"/>
                <a:cs typeface="Arial" pitchFamily="34" charset="0"/>
              </a:rPr>
              <a:t>Energy site visits</a:t>
            </a:r>
            <a:endParaRPr lang="en-US" alt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10929189" y="4381542"/>
            <a:ext cx="1273827" cy="1281222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1072242" y="781337"/>
            <a:ext cx="4544787" cy="85725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1" kern="1200">
                <a:solidFill>
                  <a:srgbClr val="54145A"/>
                </a:solidFill>
                <a:latin typeface="Arial"/>
                <a:ea typeface="+mj-ea"/>
                <a:cs typeface="Arial"/>
              </a:defRPr>
            </a:lvl1pPr>
          </a:lstStyle>
          <a:p>
            <a:pPr lvl="0"/>
            <a:r>
              <a:rPr lang="en-US" dirty="0"/>
              <a:t>Multidisciplinary Energy CDT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54145A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336" y="5934502"/>
            <a:ext cx="1421541" cy="604821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0943138" y="3174958"/>
            <a:ext cx="1248862" cy="1242173"/>
          </a:xfrm>
          <a:prstGeom prst="rect">
            <a:avLst/>
          </a:prstGeom>
          <a:solidFill>
            <a:srgbClr val="68246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072242" y="4049486"/>
            <a:ext cx="382197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82 PhD students from: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Anthropology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Biological and Biomedical Sciences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Chemistry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Durham Business School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344442" y="4228357"/>
            <a:ext cx="288253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Earth Sciences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Engineering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Geography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Mathematical Sciences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Physics</a:t>
            </a:r>
          </a:p>
        </p:txBody>
      </p:sp>
      <p:pic>
        <p:nvPicPr>
          <p:cNvPr id="13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5868" y="1093607"/>
            <a:ext cx="5364858" cy="1630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582"/>
          <a:stretch/>
        </p:blipFill>
        <p:spPr bwMode="auto">
          <a:xfrm>
            <a:off x="10943138" y="5648734"/>
            <a:ext cx="1248861" cy="1227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2" descr="Oil Ri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5222" y="4394848"/>
            <a:ext cx="1267915" cy="1267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9898395" y="234179"/>
            <a:ext cx="17875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latin typeface="Arial Narrow" panose="020B0606020202030204" pitchFamily="34" charset="0"/>
              </a:rPr>
              <a:t>Energy, Science and Society</a:t>
            </a:r>
          </a:p>
        </p:txBody>
      </p:sp>
    </p:spTree>
    <p:extLst>
      <p:ext uri="{BB962C8B-B14F-4D97-AF65-F5344CB8AC3E}">
        <p14:creationId xmlns:p14="http://schemas.microsoft.com/office/powerpoint/2010/main" val="12111025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72242" y="1394611"/>
            <a:ext cx="7604585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  <a:defRPr/>
            </a:pPr>
            <a:r>
              <a:rPr lang="en-GB" dirty="0"/>
              <a:t>Integrated approach to engineering  </a:t>
            </a:r>
            <a:endParaRPr lang="en-GB" dirty="0">
              <a:sym typeface="Wingdings" panose="05000000000000000000" pitchFamily="2" charset="2"/>
            </a:endParaRPr>
          </a:p>
          <a:p>
            <a:pPr marL="285750" indent="-285750">
              <a:buFont typeface="Wingdings" panose="05000000000000000000" pitchFamily="2" charset="2"/>
              <a:buChar char="q"/>
              <a:defRPr/>
            </a:pPr>
            <a:r>
              <a:rPr lang="en-GB" dirty="0">
                <a:sym typeface="Wingdings" panose="05000000000000000000" pitchFamily="2" charset="2"/>
              </a:rPr>
              <a:t>S</a:t>
            </a:r>
            <a:r>
              <a:rPr lang="en-GB" dirty="0"/>
              <a:t>olving problems across traditional Engineering boundaries  </a:t>
            </a:r>
          </a:p>
          <a:p>
            <a:pPr marL="285750" indent="-285750">
              <a:buFont typeface="Wingdings" panose="05000000000000000000" pitchFamily="2" charset="2"/>
              <a:buChar char="q"/>
              <a:defRPr/>
            </a:pPr>
            <a:r>
              <a:rPr lang="en-GB" dirty="0"/>
              <a:t>Appreciation of complete energy systems from source to end user</a:t>
            </a:r>
          </a:p>
          <a:p>
            <a:pPr marL="285750" indent="-285750">
              <a:buFont typeface="Wingdings" panose="05000000000000000000" pitchFamily="2" charset="2"/>
              <a:buChar char="q"/>
              <a:defRPr/>
            </a:pPr>
            <a:r>
              <a:rPr lang="en-GB" dirty="0"/>
              <a:t>Develop skills in research, development, design and project management</a:t>
            </a:r>
          </a:p>
          <a:p>
            <a:pPr>
              <a:defRPr/>
            </a:pPr>
            <a:endParaRPr lang="en-GB" dirty="0"/>
          </a:p>
          <a:p>
            <a:pPr>
              <a:defRPr/>
            </a:pPr>
            <a:r>
              <a:rPr lang="en-GB" dirty="0"/>
              <a:t>Modules include: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dirty="0"/>
              <a:t>Renewable Energy and Environment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dirty="0"/>
              <a:t>Low carbon and thermal technologies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dirty="0"/>
              <a:t>Turbomachinery and nuclear power engineering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dirty="0"/>
              <a:t>Energy delivery and network integration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dirty="0"/>
              <a:t>Energy generation and conversion technologies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dirty="0"/>
              <a:t>Energy, markets and risk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GB" dirty="0"/>
          </a:p>
          <a:p>
            <a:pPr>
              <a:defRPr/>
            </a:pPr>
            <a:r>
              <a:rPr lang="en-GB" dirty="0"/>
              <a:t>Find out more about </a:t>
            </a:r>
            <a:r>
              <a:rPr lang="en-GB" b="1" dirty="0">
                <a:hlinkClick r:id="rId2"/>
              </a:rPr>
              <a:t>MSc New and Renewable Energy</a:t>
            </a:r>
            <a:endParaRPr lang="en-GB" b="1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072242" y="781337"/>
            <a:ext cx="5015049" cy="85725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1" kern="1200">
                <a:solidFill>
                  <a:srgbClr val="54145A"/>
                </a:solidFill>
                <a:latin typeface="Arial"/>
                <a:ea typeface="+mj-ea"/>
                <a:cs typeface="Arial"/>
              </a:defRPr>
            </a:lvl1pPr>
          </a:lstStyle>
          <a:p>
            <a:pPr defTabSz="914400">
              <a:defRPr/>
            </a:pPr>
            <a:r>
              <a:rPr lang="en-GB" kern="0" dirty="0">
                <a:solidFill>
                  <a:srgbClr val="7E317B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MSc New and Renewable Energy</a:t>
            </a:r>
            <a:endParaRPr lang="en-US" kern="0" dirty="0">
              <a:solidFill>
                <a:srgbClr val="7E317B"/>
              </a:solidFill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336" y="5934502"/>
            <a:ext cx="1421541" cy="604821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0943138" y="5615827"/>
            <a:ext cx="1248862" cy="1242173"/>
          </a:xfrm>
          <a:prstGeom prst="rect">
            <a:avLst/>
          </a:prstGeom>
          <a:solidFill>
            <a:srgbClr val="68246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3" descr="schuco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40" t="-430"/>
          <a:stretch/>
        </p:blipFill>
        <p:spPr bwMode="auto">
          <a:xfrm>
            <a:off x="8478640" y="4352215"/>
            <a:ext cx="2464498" cy="250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582"/>
          <a:stretch/>
        </p:blipFill>
        <p:spPr bwMode="auto">
          <a:xfrm>
            <a:off x="10943138" y="3144789"/>
            <a:ext cx="1248861" cy="1227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920660" y="4372393"/>
            <a:ext cx="1271338" cy="124250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9898395" y="234179"/>
            <a:ext cx="17875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latin typeface="Arial Narrow" panose="020B0606020202030204" pitchFamily="34" charset="0"/>
              </a:rPr>
              <a:t>Energy, Science and Society</a:t>
            </a:r>
          </a:p>
        </p:txBody>
      </p:sp>
    </p:spTree>
    <p:extLst>
      <p:ext uri="{BB962C8B-B14F-4D97-AF65-F5344CB8AC3E}">
        <p14:creationId xmlns:p14="http://schemas.microsoft.com/office/powerpoint/2010/main" val="38861295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1072242" y="781337"/>
            <a:ext cx="6970545" cy="85725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1" kern="1200">
                <a:solidFill>
                  <a:srgbClr val="54145A"/>
                </a:solidFill>
                <a:latin typeface="Arial"/>
                <a:ea typeface="+mj-ea"/>
                <a:cs typeface="Arial"/>
              </a:defRPr>
            </a:lvl1pPr>
          </a:lstStyle>
          <a:p>
            <a:pPr defTabSz="914400">
              <a:defRPr/>
            </a:pPr>
            <a:r>
              <a:rPr lang="en-GB" kern="0" dirty="0">
                <a:solidFill>
                  <a:srgbClr val="7E317B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Master Energy Systems Management</a:t>
            </a:r>
            <a:endParaRPr lang="en-US" kern="0" dirty="0">
              <a:solidFill>
                <a:srgbClr val="7E317B"/>
              </a:solidFill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336" y="5934502"/>
            <a:ext cx="1421541" cy="604821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0920660" y="5615827"/>
            <a:ext cx="1260000" cy="1242173"/>
          </a:xfrm>
          <a:prstGeom prst="rect">
            <a:avLst/>
          </a:prstGeom>
          <a:solidFill>
            <a:srgbClr val="68246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3" descr="schuco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40" t="-430"/>
          <a:stretch/>
        </p:blipFill>
        <p:spPr bwMode="auto">
          <a:xfrm>
            <a:off x="8456162" y="4362393"/>
            <a:ext cx="2464498" cy="250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582"/>
          <a:stretch/>
        </p:blipFill>
        <p:spPr bwMode="auto">
          <a:xfrm>
            <a:off x="10920660" y="3133839"/>
            <a:ext cx="1260000" cy="12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920660" y="4372393"/>
            <a:ext cx="1260000" cy="123142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9898395" y="234179"/>
            <a:ext cx="17875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latin typeface="Arial Narrow" panose="020B0606020202030204" pitchFamily="34" charset="0"/>
              </a:rPr>
              <a:t>Energy, Science and Society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993058" y="1638587"/>
            <a:ext cx="8101781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Equipping you with the skills and multiple perspectives needed to become a leader in supporting the transition to Net Zero across the globe.</a:t>
            </a:r>
          </a:p>
          <a:p>
            <a:endParaRPr lang="en-GB" dirty="0"/>
          </a:p>
          <a:p>
            <a:r>
              <a:rPr lang="en-GB" dirty="0"/>
              <a:t>A collaboration between Durham University Business School, Department of Engineering and Durham Energy Institute.</a:t>
            </a:r>
          </a:p>
          <a:p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Business management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Engineering and underpinning technologies of energy conversion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Global Energy Management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Whole Energy Systems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Energy Regulation, Financing and Markets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Careers and Professional Skills Development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Strategic Business and Engineering Project</a:t>
            </a:r>
          </a:p>
        </p:txBody>
      </p:sp>
      <p:sp>
        <p:nvSpPr>
          <p:cNvPr id="3" name="Rectangle 2"/>
          <p:cNvSpPr/>
          <p:nvPr/>
        </p:nvSpPr>
        <p:spPr>
          <a:xfrm>
            <a:off x="2117258" y="5472837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GB" dirty="0"/>
              <a:t>Find about </a:t>
            </a:r>
            <a:r>
              <a:rPr lang="en-GB" dirty="0">
                <a:hlinkClick r:id="rId6"/>
              </a:rPr>
              <a:t>Master Energy Systems Management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3868227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10074992" y="3191922"/>
            <a:ext cx="2117008" cy="211700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8439091" y="5308930"/>
            <a:ext cx="1643974" cy="1549070"/>
          </a:xfrm>
          <a:prstGeom prst="rect">
            <a:avLst/>
          </a:prstGeom>
          <a:solidFill>
            <a:srgbClr val="00AEE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072242" y="781337"/>
            <a:ext cx="8061926" cy="85725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1" kern="1200">
                <a:solidFill>
                  <a:srgbClr val="54145A"/>
                </a:solidFill>
                <a:latin typeface="Arial"/>
                <a:ea typeface="+mj-ea"/>
                <a:cs typeface="Arial"/>
              </a:defRPr>
            </a:lvl1pPr>
          </a:lstStyle>
          <a:p>
            <a:pPr lvl="0">
              <a:defRPr/>
            </a:pPr>
            <a:r>
              <a:rPr lang="en-US" dirty="0"/>
              <a:t>MSc Sustainability, Energy and Development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54145A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328" y="5982591"/>
            <a:ext cx="1421541" cy="604821"/>
          </a:xfrm>
          <a:prstGeom prst="rect">
            <a:avLst/>
          </a:prstGeom>
        </p:spPr>
      </p:pic>
      <p:sp>
        <p:nvSpPr>
          <p:cNvPr id="11" name="Rectangle 15"/>
          <p:cNvSpPr>
            <a:spLocks noChangeArrowheads="1"/>
          </p:cNvSpPr>
          <p:nvPr/>
        </p:nvSpPr>
        <p:spPr bwMode="auto">
          <a:xfrm>
            <a:off x="1072242" y="1445063"/>
            <a:ext cx="8545862" cy="4191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ヒラギノ角ゴ Pro W3" pitchFamily="-84" charset="-128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ヒラギノ角ゴ Pro W3" pitchFamily="-84" charset="-128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ヒラギノ角ゴ Pro W3" pitchFamily="-84" charset="-128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-84" charset="-128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-8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-8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-8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-8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-84" charset="-128"/>
              </a:defRPr>
            </a:lvl9pPr>
          </a:lstStyle>
          <a:p>
            <a:pPr>
              <a:buNone/>
            </a:pPr>
            <a:r>
              <a:rPr lang="en-GB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Learn how anthropological ideas and approaches are vital for understanding current environmental, social and economic. </a:t>
            </a:r>
          </a:p>
          <a:p>
            <a:pPr>
              <a:buNone/>
            </a:pPr>
            <a:r>
              <a:rPr lang="en-GB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How to engage with local knowledge and community-based approaches to sustainable development.</a:t>
            </a:r>
          </a:p>
          <a:p>
            <a:pPr>
              <a:buNone/>
            </a:pPr>
            <a:endParaRPr lang="en-GB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Investigates sustainable development and energy systems from all angles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Socio-technical network approach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Drawing on Anthropology, Geography, Engineering, Business school….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Energy transitions, energy practices, policy, markets, environment, ethics…..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International focus: UK, S</a:t>
            </a:r>
            <a:r>
              <a:rPr lang="en-GB" alt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ub</a:t>
            </a:r>
            <a:r>
              <a:rPr lang="en-GB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-Saharan Africa, South America, South Asia, South-East Asia, the Middle East, Europe and Melanesia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…. </a:t>
            </a:r>
          </a:p>
          <a:p>
            <a:pPr>
              <a:buNone/>
            </a:pPr>
            <a:endParaRPr lang="en-GB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r>
              <a:rPr lang="en-GB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Find out more about </a:t>
            </a:r>
            <a:r>
              <a:rPr lang="en-GB" altLang="en-US" sz="18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Sustainability, Energy and Development course</a:t>
            </a:r>
            <a:r>
              <a:rPr lang="en-GB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2" descr="S:\Energy Institute\Standard docs\Templates\Templates and Guidelines - DEI Edited June 14\3 Assets\Icons\Icons - Small Jpeg - 72dpiScreenOffice\Family\LightBlue_Family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5948" y="5308930"/>
            <a:ext cx="2046051" cy="1549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 descr="DSCF0217.JPG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03" t="1396" r="10080" b="-1396"/>
          <a:stretch/>
        </p:blipFill>
        <p:spPr>
          <a:xfrm>
            <a:off x="10074992" y="1209962"/>
            <a:ext cx="2117008" cy="204926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9898395" y="234179"/>
            <a:ext cx="17875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latin typeface="Arial Narrow" panose="020B0606020202030204" pitchFamily="34" charset="0"/>
              </a:rPr>
              <a:t>Energy, Science and Society</a:t>
            </a:r>
          </a:p>
        </p:txBody>
      </p:sp>
    </p:spTree>
    <p:extLst>
      <p:ext uri="{BB962C8B-B14F-4D97-AF65-F5344CB8AC3E}">
        <p14:creationId xmlns:p14="http://schemas.microsoft.com/office/powerpoint/2010/main" val="13097770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21106" y="1638587"/>
            <a:ext cx="789869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en-US" dirty="0">
                <a:latin typeface="Arial" pitchFamily="34" charset="0"/>
                <a:cs typeface="Arial" pitchFamily="34" charset="0"/>
              </a:rPr>
              <a:t>A unique research focused masters with some taught and training components. The </a:t>
            </a:r>
            <a:r>
              <a:rPr lang="en-US" altLang="en-US" dirty="0" err="1">
                <a:latin typeface="Arial" pitchFamily="34" charset="0"/>
                <a:cs typeface="Arial" pitchFamily="34" charset="0"/>
              </a:rPr>
              <a:t>programme</a:t>
            </a:r>
            <a:r>
              <a:rPr lang="en-US" altLang="en-US" dirty="0">
                <a:latin typeface="Arial" pitchFamily="34" charset="0"/>
                <a:cs typeface="Arial" pitchFamily="34" charset="0"/>
              </a:rPr>
              <a:t> includes a range of resource related themes including:</a:t>
            </a:r>
          </a:p>
          <a:p>
            <a:pPr>
              <a:spcBef>
                <a:spcPct val="0"/>
              </a:spcBef>
            </a:pPr>
            <a:endParaRPr lang="en-US" altLang="en-US" dirty="0">
              <a:latin typeface="Arial" pitchFamily="34" charset="0"/>
              <a:cs typeface="Arial" pitchFamily="34" charset="0"/>
            </a:endParaRPr>
          </a:p>
          <a:p>
            <a:pPr marL="285750" indent="-285750"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en-US" altLang="en-US" dirty="0">
                <a:latin typeface="Arial" pitchFamily="34" charset="0"/>
                <a:cs typeface="Arial" pitchFamily="34" charset="0"/>
              </a:rPr>
              <a:t>Petroleum</a:t>
            </a:r>
          </a:p>
          <a:p>
            <a:pPr marL="285750" indent="-285750"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en-US" altLang="en-US" dirty="0">
                <a:latin typeface="Arial" pitchFamily="34" charset="0"/>
                <a:cs typeface="Arial" pitchFamily="34" charset="0"/>
              </a:rPr>
              <a:t>Unconventional Hydrocarbons</a:t>
            </a:r>
          </a:p>
          <a:p>
            <a:pPr marL="285750" indent="-285750"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en-US" altLang="en-US" dirty="0">
                <a:latin typeface="Arial" pitchFamily="34" charset="0"/>
                <a:cs typeface="Arial" pitchFamily="34" charset="0"/>
              </a:rPr>
              <a:t>Geothermal energy</a:t>
            </a:r>
          </a:p>
          <a:p>
            <a:pPr marL="285750" indent="-285750"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en-US" altLang="en-US" dirty="0">
                <a:latin typeface="Arial" pitchFamily="34" charset="0"/>
                <a:cs typeface="Arial" pitchFamily="34" charset="0"/>
              </a:rPr>
              <a:t>Clean Coal</a:t>
            </a:r>
          </a:p>
          <a:p>
            <a:pPr marL="285750" indent="-285750"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en-US" altLang="en-US" dirty="0">
                <a:latin typeface="Arial" pitchFamily="34" charset="0"/>
                <a:cs typeface="Arial" pitchFamily="34" charset="0"/>
              </a:rPr>
              <a:t>Resources from Waste</a:t>
            </a:r>
          </a:p>
          <a:p>
            <a:pPr marL="285750" indent="-285750"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en-US" altLang="en-US" dirty="0">
                <a:latin typeface="Arial" pitchFamily="34" charset="0"/>
                <a:cs typeface="Arial" pitchFamily="34" charset="0"/>
              </a:rPr>
              <a:t>Carbon capture and storage </a:t>
            </a:r>
          </a:p>
          <a:p>
            <a:pPr marL="285750" indent="-285750"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en-US" altLang="en-US" dirty="0">
                <a:latin typeface="Arial" pitchFamily="34" charset="0"/>
                <a:cs typeface="Arial" pitchFamily="34" charset="0"/>
              </a:rPr>
              <a:t>Water and mineral resources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10918173" y="5595117"/>
            <a:ext cx="1273827" cy="1281222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1072242" y="781337"/>
            <a:ext cx="4544787" cy="85725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1" kern="1200">
                <a:solidFill>
                  <a:srgbClr val="54145A"/>
                </a:solidFill>
                <a:latin typeface="Arial"/>
                <a:ea typeface="+mj-ea"/>
                <a:cs typeface="Arial"/>
              </a:defRPr>
            </a:lvl1pPr>
          </a:lstStyle>
          <a:p>
            <a:pPr lvl="0"/>
            <a:r>
              <a:rPr lang="en-US" dirty="0"/>
              <a:t>MSc </a:t>
            </a:r>
            <a:r>
              <a:rPr lang="en-US" dirty="0" err="1"/>
              <a:t>Geoenergy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54145A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336" y="5934502"/>
            <a:ext cx="1421541" cy="604821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0943138" y="4404562"/>
            <a:ext cx="1248862" cy="1242173"/>
          </a:xfrm>
          <a:prstGeom prst="rect">
            <a:avLst/>
          </a:prstGeom>
          <a:solidFill>
            <a:srgbClr val="68246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2253188" y="5021293"/>
            <a:ext cx="47856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Find out more at 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www.durham.ac.uk/earth.sciences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898395" y="234179"/>
            <a:ext cx="17875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latin typeface="Arial Narrow" panose="020B0606020202030204" pitchFamily="34" charset="0"/>
              </a:rPr>
              <a:t>Energy, Science and Society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8933" y="4417131"/>
            <a:ext cx="3684206" cy="2459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76019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10918173" y="5595117"/>
            <a:ext cx="1273827" cy="128122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336" y="5934502"/>
            <a:ext cx="1421541" cy="604821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0943138" y="4404562"/>
            <a:ext cx="1248862" cy="1242173"/>
          </a:xfrm>
          <a:prstGeom prst="rect">
            <a:avLst/>
          </a:prstGeom>
          <a:solidFill>
            <a:srgbClr val="68246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9898395" y="234179"/>
            <a:ext cx="17875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latin typeface="Arial Narrow" panose="020B0606020202030204" pitchFamily="34" charset="0"/>
              </a:rPr>
              <a:t>Energy, Science and Society</a:t>
            </a:r>
          </a:p>
        </p:txBody>
      </p:sp>
      <p:pic>
        <p:nvPicPr>
          <p:cNvPr id="1026" name="Picture 2" descr="Decarbonisation of heat – a crossroads - Energy Saving Trust">
            <a:extLst>
              <a:ext uri="{FF2B5EF4-FFF2-40B4-BE49-F238E27FC236}">
                <a16:creationId xmlns:a16="http://schemas.microsoft.com/office/drawing/2014/main" id="{E12BA559-3900-43C8-A82B-63742B0429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816" y="294791"/>
            <a:ext cx="8643579" cy="623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5D178E2-9642-4B5E-A14B-FAAF8E39403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82778" y="4404562"/>
            <a:ext cx="2354406" cy="221925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63F716C-365C-4B21-A0B4-586D9ED1EEDD}"/>
              </a:ext>
            </a:extLst>
          </p:cNvPr>
          <p:cNvSpPr txBox="1"/>
          <p:nvPr/>
        </p:nvSpPr>
        <p:spPr>
          <a:xfrm>
            <a:off x="6813312" y="779653"/>
            <a:ext cx="41048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/>
              <a:t>The Challenge</a:t>
            </a:r>
          </a:p>
        </p:txBody>
      </p:sp>
    </p:spTree>
    <p:extLst>
      <p:ext uri="{BB962C8B-B14F-4D97-AF65-F5344CB8AC3E}">
        <p14:creationId xmlns:p14="http://schemas.microsoft.com/office/powerpoint/2010/main" val="33506536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10918173" y="5595117"/>
            <a:ext cx="1273827" cy="1281222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1072242" y="781337"/>
            <a:ext cx="7863036" cy="85725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1" kern="1200">
                <a:solidFill>
                  <a:srgbClr val="54145A"/>
                </a:solidFill>
                <a:latin typeface="Arial"/>
                <a:ea typeface="+mj-ea"/>
                <a:cs typeface="Arial"/>
              </a:defRPr>
            </a:lvl1pPr>
          </a:lstStyle>
          <a:p>
            <a:pPr lvl="0"/>
            <a:r>
              <a:rPr lang="en-US" dirty="0"/>
              <a:t>UK Energy Security Strategy published April 2022</a:t>
            </a:r>
          </a:p>
          <a:p>
            <a:pPr lvl="0"/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54145A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336" y="5934502"/>
            <a:ext cx="1421541" cy="604821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0943138" y="4404562"/>
            <a:ext cx="1248862" cy="1242173"/>
          </a:xfrm>
          <a:prstGeom prst="rect">
            <a:avLst/>
          </a:prstGeom>
          <a:solidFill>
            <a:srgbClr val="68246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9898395" y="234179"/>
            <a:ext cx="17875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latin typeface="Arial Narrow" panose="020B0606020202030204" pitchFamily="34" charset="0"/>
              </a:rPr>
              <a:t>Energy, Science and Society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8933" y="4417131"/>
            <a:ext cx="3684206" cy="245920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D9E0FB9-F0FA-49E2-B142-7F92B452B71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6766" t="14059" r="37718" b="22174"/>
          <a:stretch/>
        </p:blipFill>
        <p:spPr>
          <a:xfrm>
            <a:off x="2156791" y="1480930"/>
            <a:ext cx="3568147" cy="501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68299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10918173" y="5595117"/>
            <a:ext cx="1273827" cy="1281222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515973" y="318677"/>
            <a:ext cx="7863036" cy="85725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1" kern="1200">
                <a:solidFill>
                  <a:srgbClr val="54145A"/>
                </a:solidFill>
                <a:latin typeface="Arial"/>
                <a:ea typeface="+mj-ea"/>
                <a:cs typeface="Arial"/>
              </a:defRPr>
            </a:lvl1pPr>
          </a:lstStyle>
          <a:p>
            <a:pPr lvl="0"/>
            <a:r>
              <a:rPr lang="en-US" dirty="0"/>
              <a:t>UK Energy Security Strategy Headlines</a:t>
            </a:r>
          </a:p>
          <a:p>
            <a:pPr lvl="0"/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54145A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336" y="5934502"/>
            <a:ext cx="1421541" cy="604821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0943138" y="4404562"/>
            <a:ext cx="1248862" cy="1242173"/>
          </a:xfrm>
          <a:prstGeom prst="rect">
            <a:avLst/>
          </a:prstGeom>
          <a:solidFill>
            <a:srgbClr val="68246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9898395" y="234179"/>
            <a:ext cx="17875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latin typeface="Arial Narrow" panose="020B0606020202030204" pitchFamily="34" charset="0"/>
              </a:rPr>
              <a:t>Energy, Science and Society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D9E0FB9-F0FA-49E2-B142-7F92B452B71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6766" t="14059" r="37718" b="22174"/>
          <a:stretch/>
        </p:blipFill>
        <p:spPr>
          <a:xfrm>
            <a:off x="8400190" y="4404562"/>
            <a:ext cx="2542948" cy="357475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03A2A3E-2236-4CB7-8409-1EBB6E5063F3}"/>
              </a:ext>
            </a:extLst>
          </p:cNvPr>
          <p:cNvSpPr txBox="1"/>
          <p:nvPr/>
        </p:nvSpPr>
        <p:spPr>
          <a:xfrm>
            <a:off x="1381539" y="1175927"/>
            <a:ext cx="8865704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 -    </a:t>
            </a:r>
            <a:r>
              <a:rPr lang="en-GB" sz="2800" dirty="0"/>
              <a:t>Energy Efficiency</a:t>
            </a:r>
          </a:p>
          <a:p>
            <a:pPr marL="342900" indent="-342900">
              <a:buFontTx/>
              <a:buChar char="-"/>
            </a:pPr>
            <a:r>
              <a:rPr lang="en-GB" sz="2800" dirty="0"/>
              <a:t>More Oil and Gas from the North Sea</a:t>
            </a:r>
          </a:p>
          <a:p>
            <a:pPr marL="342900" indent="-342900">
              <a:buFontTx/>
              <a:buChar char="-"/>
            </a:pPr>
            <a:r>
              <a:rPr lang="en-GB" sz="2800" dirty="0"/>
              <a:t>More investment in Offshore Wind</a:t>
            </a:r>
          </a:p>
          <a:p>
            <a:pPr marL="342900" indent="-342900">
              <a:buFontTx/>
              <a:buChar char="-"/>
            </a:pPr>
            <a:r>
              <a:rPr lang="en-GB" sz="2800" dirty="0"/>
              <a:t>Nuclear roll out</a:t>
            </a:r>
          </a:p>
          <a:p>
            <a:pPr marL="342900" indent="-342900">
              <a:buFontTx/>
              <a:buChar char="-"/>
            </a:pPr>
            <a:r>
              <a:rPr lang="en-GB" sz="2800" dirty="0"/>
              <a:t>Leading to Hydrogen production</a:t>
            </a:r>
          </a:p>
          <a:p>
            <a:pPr marL="342900" indent="-342900">
              <a:buFontTx/>
              <a:buChar char="-"/>
            </a:pPr>
            <a:endParaRPr lang="en-GB" sz="2400" dirty="0"/>
          </a:p>
          <a:p>
            <a:endParaRPr lang="en-GB" sz="2400" dirty="0"/>
          </a:p>
          <a:p>
            <a:pPr marL="342900" indent="-342900">
              <a:buFontTx/>
              <a:buChar char="-"/>
            </a:pPr>
            <a:endParaRPr lang="en-GB" sz="2400" dirty="0"/>
          </a:p>
          <a:p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CC019A3-7085-4A1D-B87F-B215FCA89D30}"/>
              </a:ext>
            </a:extLst>
          </p:cNvPr>
          <p:cNvSpPr txBox="1"/>
          <p:nvPr/>
        </p:nvSpPr>
        <p:spPr>
          <a:xfrm>
            <a:off x="1248862" y="4247553"/>
            <a:ext cx="69707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highlight>
                  <a:srgbClr val="00FF00"/>
                </a:highlight>
              </a:rPr>
              <a:t>95% power could be decarbonised  by 2030</a:t>
            </a:r>
          </a:p>
        </p:txBody>
      </p:sp>
    </p:spTree>
    <p:extLst>
      <p:ext uri="{BB962C8B-B14F-4D97-AF65-F5344CB8AC3E}">
        <p14:creationId xmlns:p14="http://schemas.microsoft.com/office/powerpoint/2010/main" val="2797439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10918173" y="5595117"/>
            <a:ext cx="1273827" cy="1281222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515973" y="318677"/>
            <a:ext cx="7863036" cy="85725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1" kern="1200">
                <a:solidFill>
                  <a:srgbClr val="54145A"/>
                </a:solidFill>
                <a:latin typeface="Arial"/>
                <a:ea typeface="+mj-ea"/>
                <a:cs typeface="Arial"/>
              </a:defRPr>
            </a:lvl1pPr>
          </a:lstStyle>
          <a:p>
            <a:pPr lvl="0"/>
            <a:r>
              <a:rPr lang="en-US" dirty="0"/>
              <a:t>Energy Generation Sources</a:t>
            </a:r>
          </a:p>
          <a:p>
            <a:pPr lvl="0"/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54145A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336" y="5934502"/>
            <a:ext cx="1421541" cy="604821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0943138" y="4404562"/>
            <a:ext cx="1248862" cy="1242173"/>
          </a:xfrm>
          <a:prstGeom prst="rect">
            <a:avLst/>
          </a:prstGeom>
          <a:solidFill>
            <a:srgbClr val="68246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9898395" y="234179"/>
            <a:ext cx="17875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latin typeface="Arial Narrow" panose="020B0606020202030204" pitchFamily="34" charset="0"/>
              </a:rPr>
              <a:t>Energy, Science and Society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D9E0FB9-F0FA-49E2-B142-7F92B452B71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6766" t="14059" r="37718" b="22174"/>
          <a:stretch/>
        </p:blipFill>
        <p:spPr>
          <a:xfrm>
            <a:off x="8400190" y="4404562"/>
            <a:ext cx="2542948" cy="357475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DEC1B64-F429-4449-890D-DAEE15E0BB06}"/>
              </a:ext>
            </a:extLst>
          </p:cNvPr>
          <p:cNvSpPr txBox="1"/>
          <p:nvPr/>
        </p:nvSpPr>
        <p:spPr>
          <a:xfrm>
            <a:off x="3786809" y="2474843"/>
            <a:ext cx="18373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/>
              <a:t>MyGridGB</a:t>
            </a:r>
            <a:r>
              <a:rPr lang="en-GB" dirty="0"/>
              <a:t> inserts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FC5C73A-4485-4F5E-8148-F63C0B7E158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7609" t="4647" r="16440" b="10435"/>
          <a:stretch/>
        </p:blipFill>
        <p:spPr>
          <a:xfrm>
            <a:off x="338252" y="747302"/>
            <a:ext cx="8040757" cy="5823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1129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10918173" y="5595117"/>
            <a:ext cx="1273827" cy="1281222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515973" y="318677"/>
            <a:ext cx="7863036" cy="85725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1" kern="1200">
                <a:solidFill>
                  <a:srgbClr val="54145A"/>
                </a:solidFill>
                <a:latin typeface="Arial"/>
                <a:ea typeface="+mj-ea"/>
                <a:cs typeface="Arial"/>
              </a:defRPr>
            </a:lvl1pPr>
          </a:lstStyle>
          <a:p>
            <a:pPr lvl="0"/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54145A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336" y="5934502"/>
            <a:ext cx="1421541" cy="604821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0943138" y="4404562"/>
            <a:ext cx="1248862" cy="1242173"/>
          </a:xfrm>
          <a:prstGeom prst="rect">
            <a:avLst/>
          </a:prstGeom>
          <a:solidFill>
            <a:srgbClr val="68246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9898395" y="234179"/>
            <a:ext cx="17875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latin typeface="Arial Narrow" panose="020B0606020202030204" pitchFamily="34" charset="0"/>
              </a:rPr>
              <a:t>Energy, Science and Society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D9E0FB9-F0FA-49E2-B142-7F92B452B71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6766" t="14059" r="37718" b="22174"/>
          <a:stretch/>
        </p:blipFill>
        <p:spPr>
          <a:xfrm>
            <a:off x="8400190" y="4404562"/>
            <a:ext cx="2542948" cy="357475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C280327-D2C0-4501-8D44-596FE5E24B10}"/>
              </a:ext>
            </a:extLst>
          </p:cNvPr>
          <p:cNvSpPr txBox="1"/>
          <p:nvPr/>
        </p:nvSpPr>
        <p:spPr>
          <a:xfrm>
            <a:off x="705678" y="434276"/>
            <a:ext cx="80208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/>
              <a:t>What of Transport and Heat?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E2D5DAC-0E8E-45CF-B48B-2A6F133C4C0E}"/>
              </a:ext>
            </a:extLst>
          </p:cNvPr>
          <p:cNvSpPr txBox="1"/>
          <p:nvPr/>
        </p:nvSpPr>
        <p:spPr>
          <a:xfrm>
            <a:off x="1755758" y="1038658"/>
            <a:ext cx="6423433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British Volt Factory in Blyth – EV Batteries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£240Million Net Zero Hydrogen Fund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Tees Valley Hydrogen Hub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Increased Cycling by 75%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1678 Zero Emission Buses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Banning petrol and diesel vehicles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600,000 Heat pump installation targets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Investing in Carbon Capture and Underground Storage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No more gas boilers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046589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1072242" y="781337"/>
            <a:ext cx="9832464" cy="85725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1" kern="1200">
                <a:solidFill>
                  <a:srgbClr val="54145A"/>
                </a:solidFill>
                <a:latin typeface="Arial"/>
                <a:ea typeface="+mj-ea"/>
                <a:cs typeface="Arial"/>
              </a:defRPr>
            </a:lvl1pPr>
          </a:lstStyle>
          <a:p>
            <a:pPr lvl="0">
              <a:defRPr/>
            </a:pPr>
            <a:r>
              <a:rPr lang="en-GB" dirty="0">
                <a:solidFill>
                  <a:srgbClr val="7E317B"/>
                </a:solidFill>
                <a:latin typeface="Arial" charset="0"/>
                <a:ea typeface="ヒラギノ角ゴ Pro W3" charset="0"/>
                <a:cs typeface="Arial" charset="0"/>
              </a:rPr>
              <a:t>Durham Energy Institute // unlocking research synergies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54145A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2498" y="288050"/>
            <a:ext cx="1421541" cy="604821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648176" y="2416993"/>
            <a:ext cx="3032830" cy="830997"/>
          </a:xfrm>
          <a:prstGeom prst="rect">
            <a:avLst/>
          </a:prstGeom>
          <a:ln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lvl="1">
              <a:spcBef>
                <a:spcPct val="0"/>
              </a:spcBef>
              <a:defRPr/>
            </a:pPr>
            <a:r>
              <a:rPr lang="en-GB" altLang="en-US" sz="2400" b="1" dirty="0">
                <a:latin typeface="Arial" pitchFamily="34" charset="0"/>
                <a:ea typeface="Calibri" pitchFamily="34" charset="0"/>
                <a:cs typeface="Arial" pitchFamily="34" charset="0"/>
              </a:rPr>
              <a:t>Interdisciplinary research  </a:t>
            </a:r>
          </a:p>
        </p:txBody>
      </p:sp>
      <p:sp>
        <p:nvSpPr>
          <p:cNvPr id="34" name="Right Arrow 33"/>
          <p:cNvSpPr/>
          <p:nvPr/>
        </p:nvSpPr>
        <p:spPr>
          <a:xfrm>
            <a:off x="3973955" y="2686535"/>
            <a:ext cx="547633" cy="251830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TextBox 34"/>
          <p:cNvSpPr txBox="1"/>
          <p:nvPr/>
        </p:nvSpPr>
        <p:spPr>
          <a:xfrm>
            <a:off x="4521588" y="1401912"/>
            <a:ext cx="3723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00B0F0"/>
                </a:solidFill>
              </a:rPr>
              <a:t>Sciences:</a:t>
            </a:r>
          </a:p>
          <a:p>
            <a:r>
              <a:rPr lang="en-GB" dirty="0"/>
              <a:t>Engineering, Earth Sciences, Computer Sciences, Physics, Chemistry, Mathematics, Biology,  </a:t>
            </a:r>
          </a:p>
        </p:txBody>
      </p:sp>
      <p:sp>
        <p:nvSpPr>
          <p:cNvPr id="36" name="Plus 35"/>
          <p:cNvSpPr/>
          <p:nvPr/>
        </p:nvSpPr>
        <p:spPr>
          <a:xfrm>
            <a:off x="5796902" y="2653149"/>
            <a:ext cx="669703" cy="505467"/>
          </a:xfrm>
          <a:prstGeom prst="mathPlus">
            <a:avLst/>
          </a:prstGeom>
          <a:solidFill>
            <a:srgbClr val="A5C8D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TextBox 36"/>
          <p:cNvSpPr txBox="1"/>
          <p:nvPr/>
        </p:nvSpPr>
        <p:spPr>
          <a:xfrm>
            <a:off x="4521588" y="3209524"/>
            <a:ext cx="38771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00B0F0"/>
                </a:solidFill>
              </a:rPr>
              <a:t>Social Sciences &amp; Humanities:</a:t>
            </a:r>
          </a:p>
          <a:p>
            <a:r>
              <a:rPr lang="en-GB" dirty="0"/>
              <a:t>Anthropology, Cultural </a:t>
            </a:r>
            <a:r>
              <a:rPr lang="en-GB" dirty="0" err="1"/>
              <a:t>Studies,History</a:t>
            </a:r>
            <a:r>
              <a:rPr lang="en-GB" dirty="0"/>
              <a:t>, Geography, Sociology, Psychology, Law, Economics &amp; Business  </a:t>
            </a:r>
          </a:p>
        </p:txBody>
      </p:sp>
      <p:sp>
        <p:nvSpPr>
          <p:cNvPr id="39" name="Right Arrow 38"/>
          <p:cNvSpPr/>
          <p:nvPr/>
        </p:nvSpPr>
        <p:spPr>
          <a:xfrm rot="20374156">
            <a:off x="8422264" y="2454494"/>
            <a:ext cx="888851" cy="230097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Right Arrow 39"/>
          <p:cNvSpPr/>
          <p:nvPr/>
        </p:nvSpPr>
        <p:spPr>
          <a:xfrm>
            <a:off x="8460776" y="3788883"/>
            <a:ext cx="988206" cy="447315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Right Arrow 40"/>
          <p:cNvSpPr/>
          <p:nvPr/>
        </p:nvSpPr>
        <p:spPr>
          <a:xfrm rot="917181">
            <a:off x="8422263" y="5319546"/>
            <a:ext cx="888851" cy="230097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TextBox 41"/>
          <p:cNvSpPr txBox="1"/>
          <p:nvPr/>
        </p:nvSpPr>
        <p:spPr>
          <a:xfrm>
            <a:off x="9696480" y="1638409"/>
            <a:ext cx="202535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Whole systems approach</a:t>
            </a:r>
          </a:p>
          <a:p>
            <a:endParaRPr lang="en-GB" dirty="0"/>
          </a:p>
          <a:p>
            <a:r>
              <a:rPr lang="en-GB" dirty="0"/>
              <a:t>Energy systems Integration</a:t>
            </a:r>
          </a:p>
          <a:p>
            <a:endParaRPr lang="en-GB" dirty="0"/>
          </a:p>
          <a:p>
            <a:r>
              <a:rPr lang="en-GB" dirty="0"/>
              <a:t>Socio-technical </a:t>
            </a:r>
          </a:p>
          <a:p>
            <a:endParaRPr lang="en-GB" dirty="0"/>
          </a:p>
          <a:p>
            <a:r>
              <a:rPr lang="en-GB" dirty="0"/>
              <a:t>Increased technology effectiveness</a:t>
            </a:r>
          </a:p>
          <a:p>
            <a:endParaRPr lang="en-GB" dirty="0"/>
          </a:p>
          <a:p>
            <a:r>
              <a:rPr lang="en-GB" dirty="0"/>
              <a:t>Reduced unintended consequences</a:t>
            </a:r>
          </a:p>
          <a:p>
            <a:endParaRPr lang="en-GB" dirty="0"/>
          </a:p>
          <a:p>
            <a:r>
              <a:rPr lang="en-GB" dirty="0"/>
              <a:t>Policy change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648176" y="4673447"/>
            <a:ext cx="3032830" cy="1569660"/>
          </a:xfrm>
          <a:prstGeom prst="rect">
            <a:avLst/>
          </a:prstGeom>
          <a:ln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lvl="1">
              <a:spcBef>
                <a:spcPct val="0"/>
              </a:spcBef>
              <a:defRPr/>
            </a:pPr>
            <a:r>
              <a:rPr lang="en-GB" altLang="en-US" sz="2400" b="1" dirty="0">
                <a:latin typeface="Arial" pitchFamily="34" charset="0"/>
                <a:ea typeface="Calibri" pitchFamily="34" charset="0"/>
                <a:cs typeface="Arial" pitchFamily="34" charset="0"/>
              </a:rPr>
              <a:t>Partnerships with Industry, Governments and Society</a:t>
            </a:r>
          </a:p>
        </p:txBody>
      </p:sp>
      <p:sp>
        <p:nvSpPr>
          <p:cNvPr id="44" name="Plus 43"/>
          <p:cNvSpPr/>
          <p:nvPr/>
        </p:nvSpPr>
        <p:spPr>
          <a:xfrm>
            <a:off x="5796902" y="4511669"/>
            <a:ext cx="669703" cy="505467"/>
          </a:xfrm>
          <a:prstGeom prst="mathPlus">
            <a:avLst/>
          </a:prstGeom>
          <a:solidFill>
            <a:srgbClr val="A5C8D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Right Arrow 44"/>
          <p:cNvSpPr/>
          <p:nvPr/>
        </p:nvSpPr>
        <p:spPr>
          <a:xfrm>
            <a:off x="3973955" y="5546658"/>
            <a:ext cx="547633" cy="251830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TextBox 45"/>
          <p:cNvSpPr txBox="1"/>
          <p:nvPr/>
        </p:nvSpPr>
        <p:spPr>
          <a:xfrm>
            <a:off x="4688732" y="5206447"/>
            <a:ext cx="34727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00B0F0"/>
                </a:solidFill>
              </a:rPr>
              <a:t>Collaboration: </a:t>
            </a:r>
            <a:r>
              <a:rPr lang="en-GB" dirty="0"/>
              <a:t>Ørsted, Siemens, IBM, BP, IET, National Energy Action, Practical Action, DFID, World Bank……   </a:t>
            </a:r>
          </a:p>
        </p:txBody>
      </p:sp>
    </p:spTree>
    <p:extLst>
      <p:ext uri="{BB962C8B-B14F-4D97-AF65-F5344CB8AC3E}">
        <p14:creationId xmlns:p14="http://schemas.microsoft.com/office/powerpoint/2010/main" val="52621350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10918173" y="5595117"/>
            <a:ext cx="1273827" cy="1281222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515973" y="318677"/>
            <a:ext cx="7863036" cy="85725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1" kern="1200">
                <a:solidFill>
                  <a:srgbClr val="54145A"/>
                </a:solidFill>
                <a:latin typeface="Arial"/>
                <a:ea typeface="+mj-ea"/>
                <a:cs typeface="Arial"/>
              </a:defRPr>
            </a:lvl1pPr>
          </a:lstStyle>
          <a:p>
            <a:pPr lvl="0"/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54145A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336" y="5934502"/>
            <a:ext cx="1421541" cy="604821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0943138" y="4404562"/>
            <a:ext cx="1248862" cy="1242173"/>
          </a:xfrm>
          <a:prstGeom prst="rect">
            <a:avLst/>
          </a:prstGeom>
          <a:solidFill>
            <a:srgbClr val="68246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9898395" y="234179"/>
            <a:ext cx="17875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latin typeface="Arial Narrow" panose="020B0606020202030204" pitchFamily="34" charset="0"/>
              </a:rPr>
              <a:t>Energy, Science and Society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D9E0FB9-F0FA-49E2-B142-7F92B452B71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6766" t="14059" r="37718" b="22174"/>
          <a:stretch/>
        </p:blipFill>
        <p:spPr>
          <a:xfrm>
            <a:off x="8400190" y="4404562"/>
            <a:ext cx="2542948" cy="357475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01D7A44-3069-4566-9DA1-B28DA10A2D8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6006" t="13478" r="27608" b="4647"/>
          <a:stretch/>
        </p:blipFill>
        <p:spPr>
          <a:xfrm>
            <a:off x="2594113" y="680838"/>
            <a:ext cx="5655366" cy="561498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668BAE0-92D6-48B3-A2DA-35A60B390ACB}"/>
              </a:ext>
            </a:extLst>
          </p:cNvPr>
          <p:cNvSpPr txBox="1"/>
          <p:nvPr/>
        </p:nvSpPr>
        <p:spPr>
          <a:xfrm>
            <a:off x="515973" y="318677"/>
            <a:ext cx="30422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UK Investment</a:t>
            </a:r>
          </a:p>
        </p:txBody>
      </p:sp>
    </p:spTree>
    <p:extLst>
      <p:ext uri="{BB962C8B-B14F-4D97-AF65-F5344CB8AC3E}">
        <p14:creationId xmlns:p14="http://schemas.microsoft.com/office/powerpoint/2010/main" val="420789825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10918173" y="5595117"/>
            <a:ext cx="1273827" cy="1281222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515973" y="318677"/>
            <a:ext cx="7863036" cy="85725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1" kern="1200">
                <a:solidFill>
                  <a:srgbClr val="54145A"/>
                </a:solidFill>
                <a:latin typeface="Arial"/>
                <a:ea typeface="+mj-ea"/>
                <a:cs typeface="Arial"/>
              </a:defRPr>
            </a:lvl1pPr>
          </a:lstStyle>
          <a:p>
            <a:pPr lvl="0"/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54145A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336" y="5934502"/>
            <a:ext cx="1421541" cy="604821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0943138" y="4404562"/>
            <a:ext cx="1248862" cy="1242173"/>
          </a:xfrm>
          <a:prstGeom prst="rect">
            <a:avLst/>
          </a:prstGeom>
          <a:solidFill>
            <a:srgbClr val="68246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9898395" y="234179"/>
            <a:ext cx="17875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latin typeface="Arial Narrow" panose="020B0606020202030204" pitchFamily="34" charset="0"/>
              </a:rPr>
              <a:t>Energy, Science and Society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D9E0FB9-F0FA-49E2-B142-7F92B452B71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6766" t="14059" r="37718" b="22174"/>
          <a:stretch/>
        </p:blipFill>
        <p:spPr>
          <a:xfrm>
            <a:off x="8400190" y="4404562"/>
            <a:ext cx="2542948" cy="357475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668BAE0-92D6-48B3-A2DA-35A60B390ACB}"/>
              </a:ext>
            </a:extLst>
          </p:cNvPr>
          <p:cNvSpPr txBox="1"/>
          <p:nvPr/>
        </p:nvSpPr>
        <p:spPr>
          <a:xfrm>
            <a:off x="515973" y="318677"/>
            <a:ext cx="30422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UK Investment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F8A0BBC-E05B-43F1-81C8-84FDDC220BD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6577" t="13333" r="28342" b="15362"/>
          <a:stretch/>
        </p:blipFill>
        <p:spPr>
          <a:xfrm>
            <a:off x="1427153" y="1044449"/>
            <a:ext cx="6862081" cy="6105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17476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10918173" y="5595117"/>
            <a:ext cx="1273827" cy="1281222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515973" y="318677"/>
            <a:ext cx="7863036" cy="85725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1" kern="1200">
                <a:solidFill>
                  <a:srgbClr val="54145A"/>
                </a:solidFill>
                <a:latin typeface="Arial"/>
                <a:ea typeface="+mj-ea"/>
                <a:cs typeface="Arial"/>
              </a:defRPr>
            </a:lvl1pPr>
          </a:lstStyle>
          <a:p>
            <a:pPr lvl="0"/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54145A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336" y="5934502"/>
            <a:ext cx="1421541" cy="604821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0943138" y="4404562"/>
            <a:ext cx="1248862" cy="1242173"/>
          </a:xfrm>
          <a:prstGeom prst="rect">
            <a:avLst/>
          </a:prstGeom>
          <a:solidFill>
            <a:srgbClr val="68246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9898395" y="234179"/>
            <a:ext cx="17875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latin typeface="Arial Narrow" panose="020B0606020202030204" pitchFamily="34" charset="0"/>
              </a:rPr>
              <a:t>Energy, Science and Society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668BAE0-92D6-48B3-A2DA-35A60B390ACB}"/>
              </a:ext>
            </a:extLst>
          </p:cNvPr>
          <p:cNvSpPr txBox="1"/>
          <p:nvPr/>
        </p:nvSpPr>
        <p:spPr>
          <a:xfrm>
            <a:off x="515973" y="318677"/>
            <a:ext cx="47716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And the rest of the world</a:t>
            </a:r>
          </a:p>
        </p:txBody>
      </p:sp>
      <p:pic>
        <p:nvPicPr>
          <p:cNvPr id="2050" name="Picture 2" descr="Sustainable Development Goals launch in 2016">
            <a:extLst>
              <a:ext uri="{FF2B5EF4-FFF2-40B4-BE49-F238E27FC236}">
                <a16:creationId xmlns:a16="http://schemas.microsoft.com/office/drawing/2014/main" id="{90670DE5-EB67-4CA6-82C2-6E200E8F43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9090" y="4744857"/>
            <a:ext cx="3402518" cy="2113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iscover the World updated their... - Discover the World">
            <a:extLst>
              <a:ext uri="{FF2B5EF4-FFF2-40B4-BE49-F238E27FC236}">
                <a16:creationId xmlns:a16="http://schemas.microsoft.com/office/drawing/2014/main" id="{BB9F15E3-B040-4B16-814D-8EDFB8A3AA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6867" y="2365570"/>
            <a:ext cx="4142760" cy="2379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 descr="Y:\Communications\Web pages\SDG 13 Climate Action.png">
            <a:extLst>
              <a:ext uri="{FF2B5EF4-FFF2-40B4-BE49-F238E27FC236}">
                <a16:creationId xmlns:a16="http://schemas.microsoft.com/office/drawing/2014/main" id="{0E57B407-138E-4D68-A237-90B6B7A5704C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8349" y="1095232"/>
            <a:ext cx="1474624" cy="1493563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3E04512-692F-463C-88A9-97A61688CE8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91988" y="1096605"/>
            <a:ext cx="1639073" cy="163907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43ED093-DC9A-43CC-AADA-01CA0EE0D72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80557" y="4583467"/>
            <a:ext cx="1493564" cy="1493564"/>
          </a:xfrm>
          <a:prstGeom prst="rect">
            <a:avLst/>
          </a:prstGeom>
        </p:spPr>
      </p:pic>
      <p:pic>
        <p:nvPicPr>
          <p:cNvPr id="16" name="Picture 15" descr="Y:\Communications\Web pages\SDG_11 Sustainable Cities and Communities.jpg">
            <a:extLst>
              <a:ext uri="{FF2B5EF4-FFF2-40B4-BE49-F238E27FC236}">
                <a16:creationId xmlns:a16="http://schemas.microsoft.com/office/drawing/2014/main" id="{EB6FE362-E648-4AD9-9BF2-DAE574BC5AFE}"/>
              </a:ext>
            </a:extLst>
          </p:cNvPr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3477" y="2821787"/>
            <a:ext cx="1645532" cy="14935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3712342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10537434" y="3551413"/>
            <a:ext cx="1655749" cy="1667312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</p:spPr>
      </p:pic>
      <p:sp>
        <p:nvSpPr>
          <p:cNvPr id="8" name="Rectangle 7"/>
          <p:cNvSpPr/>
          <p:nvPr/>
        </p:nvSpPr>
        <p:spPr>
          <a:xfrm>
            <a:off x="8872285" y="5201769"/>
            <a:ext cx="1665149" cy="1656231"/>
          </a:xfrm>
          <a:prstGeom prst="rect">
            <a:avLst/>
          </a:prstGeom>
          <a:solidFill>
            <a:srgbClr val="68246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828791" y="428345"/>
            <a:ext cx="10536517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>
                <a:solidFill>
                  <a:srgbClr val="6824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Contact Durham Energy Institute…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4294967295"/>
          </p:nvPr>
        </p:nvSpPr>
        <p:spPr>
          <a:xfrm>
            <a:off x="916340" y="2125821"/>
            <a:ext cx="6839589" cy="2113792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0" indent="0">
              <a:buFont typeface="Arial" pitchFamily="34" charset="0"/>
              <a:buNone/>
              <a:defRPr/>
            </a:pPr>
            <a:r>
              <a:rPr lang="en-GB" altLang="en-US" sz="2400" dirty="0">
                <a:latin typeface="Arial" panose="020B0604020202020204" pitchFamily="34" charset="0"/>
                <a:ea typeface="ヒラギノ角ゴ Pro W3" pitchFamily="-84" charset="-128"/>
                <a:cs typeface="Arial" pitchFamily="34" charset="0"/>
              </a:rPr>
              <a:t>E-mail: 	</a:t>
            </a:r>
            <a:r>
              <a:rPr lang="en-GB" altLang="en-US" sz="2400" dirty="0">
                <a:solidFill>
                  <a:srgbClr val="7E317B"/>
                </a:solidFill>
                <a:latin typeface="Arial" pitchFamily="34" charset="0"/>
                <a:ea typeface="ヒラギノ角ゴ Pro W3" pitchFamily="-84" charset="-128"/>
                <a:cs typeface="Arial" pitchFamily="34" charset="0"/>
              </a:rPr>
              <a:t>lynn.gibson@durham.ac.uk</a:t>
            </a:r>
          </a:p>
          <a:p>
            <a:pPr marL="0" indent="0">
              <a:buFont typeface="Arial" pitchFamily="34" charset="0"/>
              <a:buNone/>
              <a:defRPr/>
            </a:pPr>
            <a:r>
              <a:rPr lang="en-GB" altLang="en-US" sz="2400" dirty="0">
                <a:latin typeface="Arial" pitchFamily="34" charset="0"/>
                <a:ea typeface="ヒラギノ角ゴ Pro W3" pitchFamily="-84" charset="-128"/>
                <a:cs typeface="Arial" pitchFamily="34" charset="0"/>
              </a:rPr>
              <a:t>Website: 	</a:t>
            </a:r>
            <a:r>
              <a:rPr lang="en-GB" altLang="en-US" sz="2400" dirty="0">
                <a:solidFill>
                  <a:srgbClr val="7E317B"/>
                </a:solidFill>
                <a:latin typeface="Arial" pitchFamily="34" charset="0"/>
                <a:ea typeface="ヒラギノ角ゴ Pro W3" pitchFamily="-84" charset="-128"/>
                <a:cs typeface="Arial" pitchFamily="34" charset="0"/>
              </a:rPr>
              <a:t>www.durham.ac.uk/dei/</a:t>
            </a:r>
            <a:r>
              <a:rPr lang="en-GB" altLang="en-US" sz="2400" u="sng" dirty="0">
                <a:solidFill>
                  <a:srgbClr val="7E317B"/>
                </a:solidFill>
                <a:latin typeface="Arial" pitchFamily="34" charset="0"/>
                <a:ea typeface="ヒラギノ角ゴ Pro W3" pitchFamily="-84" charset="-128"/>
                <a:cs typeface="Arial" pitchFamily="34" charset="0"/>
              </a:rPr>
              <a:t> </a:t>
            </a:r>
          </a:p>
          <a:p>
            <a:pPr marL="0" indent="0">
              <a:buFont typeface="Arial" pitchFamily="34" charset="0"/>
              <a:buNone/>
              <a:defRPr/>
            </a:pPr>
            <a:r>
              <a:rPr lang="en-GB" altLang="en-US" sz="2400" dirty="0">
                <a:latin typeface="Arial" pitchFamily="34" charset="0"/>
                <a:ea typeface="ヒラギノ角ゴ Pro W3" pitchFamily="-84" charset="-128"/>
                <a:cs typeface="Arial" pitchFamily="34" charset="0"/>
              </a:rPr>
              <a:t>Twitter: 	</a:t>
            </a:r>
            <a:r>
              <a:rPr lang="en-GB" altLang="en-US" sz="2400" dirty="0">
                <a:solidFill>
                  <a:srgbClr val="7E317B"/>
                </a:solidFill>
                <a:latin typeface="Arial" pitchFamily="34" charset="0"/>
                <a:ea typeface="ヒラギノ角ゴ Pro W3" pitchFamily="-84" charset="-128"/>
                <a:cs typeface="Arial" pitchFamily="34" charset="0"/>
              </a:rPr>
              <a:t>@DEI_Durham </a:t>
            </a:r>
          </a:p>
          <a:p>
            <a:pPr marL="0" indent="0">
              <a:buFont typeface="Arial" pitchFamily="34" charset="0"/>
              <a:buNone/>
              <a:defRPr/>
            </a:pPr>
            <a:r>
              <a:rPr lang="en-GB" altLang="en-US" sz="2400" dirty="0">
                <a:latin typeface="Arial" pitchFamily="34" charset="0"/>
                <a:ea typeface="ヒラギノ角ゴ Pro W3" pitchFamily="-84" charset="-128"/>
                <a:cs typeface="Arial" pitchFamily="34" charset="0"/>
              </a:rPr>
              <a:t>Phone: 	</a:t>
            </a:r>
            <a:r>
              <a:rPr lang="en-GB" altLang="en-US" sz="2400" dirty="0">
                <a:solidFill>
                  <a:srgbClr val="7E317B"/>
                </a:solidFill>
                <a:latin typeface="Arial" pitchFamily="34" charset="0"/>
                <a:ea typeface="ヒラギノ角ゴ Pro W3" pitchFamily="-84" charset="-128"/>
                <a:cs typeface="Arial" pitchFamily="34" charset="0"/>
              </a:rPr>
              <a:t>0191 334 2649 </a:t>
            </a:r>
          </a:p>
          <a:p>
            <a:pPr marL="0" indent="0">
              <a:buFont typeface="Arial" pitchFamily="34" charset="0"/>
              <a:buNone/>
              <a:defRPr/>
            </a:pPr>
            <a:r>
              <a:rPr lang="en-GB" altLang="en-US" sz="2400" dirty="0">
                <a:latin typeface="Arial" pitchFamily="34" charset="0"/>
                <a:ea typeface="ヒラギノ角ゴ Pro W3" pitchFamily="-84" charset="-128"/>
                <a:cs typeface="Arial" pitchFamily="34" charset="0"/>
              </a:rPr>
              <a:t>Location: 	</a:t>
            </a:r>
            <a:r>
              <a:rPr lang="en-GB" altLang="en-US" sz="2400" dirty="0">
                <a:solidFill>
                  <a:srgbClr val="7E317B"/>
                </a:solidFill>
                <a:latin typeface="Arial" pitchFamily="34" charset="0"/>
                <a:ea typeface="ヒラギノ角ゴ Pro W3" pitchFamily="-84" charset="-128"/>
                <a:cs typeface="Arial" pitchFamily="34" charset="0"/>
              </a:rPr>
              <a:t>Durham University, Durham, UK</a:t>
            </a:r>
          </a:p>
        </p:txBody>
      </p:sp>
    </p:spTree>
    <p:extLst>
      <p:ext uri="{BB962C8B-B14F-4D97-AF65-F5344CB8AC3E}">
        <p14:creationId xmlns:p14="http://schemas.microsoft.com/office/powerpoint/2010/main" val="21300312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169098" y="278973"/>
            <a:ext cx="7902388" cy="85725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Arial"/>
                <a:ea typeface="+mj-ea"/>
                <a:cs typeface="Arial"/>
              </a:defRPr>
            </a:lvl1pPr>
          </a:lstStyle>
          <a:p>
            <a:pPr lvl="0">
              <a:defRPr/>
            </a:pPr>
            <a:r>
              <a:rPr lang="en-GB" dirty="0">
                <a:solidFill>
                  <a:srgbClr val="7E317B"/>
                </a:solidFill>
                <a:latin typeface="Arial" charset="0"/>
                <a:ea typeface="ヒラギノ角ゴ Pro W3" charset="0"/>
                <a:cs typeface="Arial" charset="0"/>
              </a:rPr>
              <a:t>Executive of Durham Energy Institute 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54145A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2427859" y="794924"/>
            <a:ext cx="7470536" cy="252676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457200" rtl="0" eaLnBrk="1" latinLnBrk="0" hangingPunct="1">
              <a:spcBef>
                <a:spcPts val="400"/>
              </a:spcBef>
              <a:buFont typeface="Arial"/>
              <a:buNone/>
              <a:defRPr sz="1400" kern="1200">
                <a:solidFill>
                  <a:srgbClr val="002A41"/>
                </a:solidFill>
                <a:latin typeface="Arial"/>
                <a:ea typeface="+mn-ea"/>
                <a:cs typeface="Arial"/>
              </a:defRPr>
            </a:lvl1pPr>
            <a:lvl2pPr marL="288000" indent="-288000" algn="l" defTabSz="457200" rtl="0" eaLnBrk="1" latinLnBrk="0" hangingPunct="1">
              <a:spcBef>
                <a:spcPts val="400"/>
              </a:spcBef>
              <a:buClr>
                <a:srgbClr val="68246D"/>
              </a:buClr>
              <a:buFont typeface="Arial"/>
              <a:buChar char="•"/>
              <a:defRPr sz="1400" kern="1200">
                <a:solidFill>
                  <a:srgbClr val="002A41"/>
                </a:solidFill>
                <a:latin typeface="Arial"/>
                <a:ea typeface="+mn-ea"/>
                <a:cs typeface="Arial"/>
              </a:defRPr>
            </a:lvl2pPr>
            <a:lvl3pPr marL="576000" indent="-288000" algn="l" defTabSz="457200" rtl="0" eaLnBrk="1" latinLnBrk="0" hangingPunct="1">
              <a:spcBef>
                <a:spcPts val="400"/>
              </a:spcBef>
              <a:buFont typeface="Lucida Grande"/>
              <a:buChar char="–"/>
              <a:defRPr sz="1400" kern="1200">
                <a:solidFill>
                  <a:srgbClr val="002A4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b="1" dirty="0">
                <a:latin typeface="Arial" charset="0"/>
                <a:ea typeface="ヒラギノ角ゴ Pro W3" charset="0"/>
                <a:cs typeface="Arial" charset="0"/>
              </a:rPr>
              <a:t>Executive Director</a:t>
            </a:r>
          </a:p>
          <a:p>
            <a:r>
              <a:rPr lang="en-GB" sz="1600" b="1" dirty="0">
                <a:latin typeface="Arial" charset="0"/>
                <a:ea typeface="ヒラギノ角ゴ Pro W3" charset="0"/>
                <a:cs typeface="Arial" charset="0"/>
              </a:rPr>
              <a:t>Prof Jon Gluyas (Earth  Sciences):</a:t>
            </a:r>
            <a:r>
              <a:rPr lang="en-GB" sz="1600" dirty="0">
                <a:latin typeface="Arial" charset="0"/>
                <a:ea typeface="ヒラギノ角ゴ Pro W3" charset="0"/>
                <a:cs typeface="Arial" charset="0"/>
              </a:rPr>
              <a:t> Geothermal Energy, Helium Exploration, Human Induced Earth Movements and Earthquakes, Carbon Capture and Storage, Energy Policy/Security. </a:t>
            </a:r>
          </a:p>
          <a:p>
            <a:endParaRPr lang="en-GB" sz="900" b="1" dirty="0">
              <a:latin typeface="Arial" charset="0"/>
              <a:ea typeface="ヒラギノ角ゴ Pro W3" charset="0"/>
              <a:cs typeface="Arial" charset="0"/>
            </a:endParaRPr>
          </a:p>
          <a:p>
            <a:r>
              <a:rPr lang="en-GB" sz="1600" b="1" dirty="0">
                <a:latin typeface="Arial" charset="0"/>
                <a:ea typeface="ヒラギノ角ゴ Pro W3" charset="0"/>
                <a:cs typeface="Arial" charset="0"/>
              </a:rPr>
              <a:t>Co-Directors</a:t>
            </a:r>
          </a:p>
          <a:p>
            <a:r>
              <a:rPr lang="en-GB" sz="1600" b="1" dirty="0">
                <a:latin typeface="Arial" charset="0"/>
                <a:ea typeface="ヒラギノ角ゴ Pro W3" charset="0"/>
                <a:cs typeface="Arial" charset="0"/>
              </a:rPr>
              <a:t>Prof Simone Abram (Anthropology): </a:t>
            </a:r>
            <a:r>
              <a:rPr lang="en-GB" sz="1600" dirty="0">
                <a:latin typeface="Arial" charset="0"/>
                <a:ea typeface="ヒラギノ角ゴ Pro W3" charset="0"/>
                <a:cs typeface="Arial" charset="0"/>
              </a:rPr>
              <a:t>governance, social research in energy, land-use, energy ethics. </a:t>
            </a:r>
          </a:p>
          <a:p>
            <a:endParaRPr lang="en-GB" sz="900" dirty="0">
              <a:latin typeface="Arial" charset="0"/>
              <a:ea typeface="ヒラギノ角ゴ Pro W3" charset="0"/>
              <a:cs typeface="Arial" charset="0"/>
            </a:endParaRPr>
          </a:p>
          <a:p>
            <a:endParaRPr lang="en-GB" sz="800" dirty="0">
              <a:latin typeface="Arial" charset="0"/>
              <a:ea typeface="ヒラギノ角ゴ Pro W3" charset="0"/>
              <a:cs typeface="Arial" charset="0"/>
            </a:endParaRPr>
          </a:p>
          <a:p>
            <a:r>
              <a:rPr lang="en-GB" sz="1600" b="1" dirty="0">
                <a:latin typeface="Arial" charset="0"/>
                <a:ea typeface="ヒラギノ角ゴ Pro W3" charset="0"/>
                <a:cs typeface="Arial" charset="0"/>
              </a:rPr>
              <a:t>Prof Douglas Halliday (Physics)</a:t>
            </a:r>
            <a:r>
              <a:rPr lang="en-GB" sz="1600" dirty="0">
                <a:latin typeface="Arial" charset="0"/>
                <a:ea typeface="ヒラギノ角ゴ Pro W3" charset="0"/>
                <a:cs typeface="Arial" charset="0"/>
              </a:rPr>
              <a:t>: Director of Energy Centre for Doctoral Training, solar energy materials, recycling PV waste.</a:t>
            </a:r>
          </a:p>
          <a:p>
            <a:endParaRPr lang="en-GB" sz="800" dirty="0">
              <a:latin typeface="Arial" charset="0"/>
              <a:ea typeface="ヒラギノ角ゴ Pro W3" charset="0"/>
              <a:cs typeface="Arial" charset="0"/>
            </a:endParaRPr>
          </a:p>
          <a:p>
            <a:endParaRPr lang="en-GB" sz="1600" dirty="0">
              <a:latin typeface="Arial" charset="0"/>
              <a:ea typeface="ヒラギノ角ゴ Pro W3" charset="0"/>
              <a:cs typeface="Arial" charset="0"/>
            </a:endParaRPr>
          </a:p>
          <a:p>
            <a:pPr lvl="0"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2A41"/>
                </a:solidFill>
                <a:effectLst/>
                <a:uLnTx/>
                <a:uFillTx/>
              </a:rPr>
              <a:t>Dr Joanna Berry (Business </a:t>
            </a:r>
            <a:r>
              <a:rPr lang="en-US" sz="1600" b="1" dirty="0"/>
              <a:t>School): </a:t>
            </a:r>
            <a:r>
              <a:rPr lang="en-US" sz="1600" dirty="0"/>
              <a:t>Entrepreneurship and energy industry partnerships. </a:t>
            </a:r>
          </a:p>
          <a:p>
            <a:pPr lvl="0">
              <a:defRPr/>
            </a:pPr>
            <a:endParaRPr kumimoji="0" lang="en-US" sz="800" i="0" u="none" strike="noStrike" kern="1200" cap="none" spc="0" normalizeH="0" baseline="0" noProof="0" dirty="0">
              <a:ln>
                <a:noFill/>
              </a:ln>
              <a:solidFill>
                <a:srgbClr val="002A41"/>
              </a:solidFill>
              <a:effectLst/>
              <a:uLnTx/>
              <a:uFillTx/>
            </a:endParaRPr>
          </a:p>
          <a:p>
            <a:pPr lvl="0">
              <a:defRPr/>
            </a:pPr>
            <a:endParaRPr kumimoji="0" lang="en-US" sz="1600" i="0" u="none" strike="noStrike" kern="1200" cap="none" spc="0" normalizeH="0" baseline="0" noProof="0" dirty="0">
              <a:ln>
                <a:noFill/>
              </a:ln>
              <a:solidFill>
                <a:srgbClr val="002A41"/>
              </a:solidFill>
              <a:effectLst/>
              <a:uLnTx/>
              <a:uFillTx/>
            </a:endParaRPr>
          </a:p>
          <a:p>
            <a:pPr lvl="0">
              <a:defRPr/>
            </a:pPr>
            <a:r>
              <a:rPr lang="en-US" sz="1600" b="1" dirty="0"/>
              <a:t>Professor Tony Roskilly (Engineering): </a:t>
            </a:r>
            <a:r>
              <a:rPr lang="en-US" sz="1600" dirty="0"/>
              <a:t>energy systems, hydrogen fueled transportation, heating and cooling, thermo-chemical energy storage and transport</a:t>
            </a:r>
            <a:endParaRPr kumimoji="0" lang="en-US" sz="1600" i="0" u="none" strike="noStrike" kern="1200" cap="none" spc="0" normalizeH="0" baseline="0" noProof="0" dirty="0">
              <a:ln>
                <a:noFill/>
              </a:ln>
              <a:solidFill>
                <a:srgbClr val="002A41"/>
              </a:solidFill>
              <a:effectLst/>
              <a:uLnTx/>
              <a:uFillTx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906" y="6105964"/>
            <a:ext cx="1421541" cy="604821"/>
          </a:xfrm>
          <a:prstGeom prst="rect">
            <a:avLst/>
          </a:prstGeom>
        </p:spPr>
      </p:pic>
      <p:pic>
        <p:nvPicPr>
          <p:cNvPr id="13" name="Picture 12" descr="viru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7177" y="5778000"/>
            <a:ext cx="1080000" cy="10800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11118234" y="4698000"/>
            <a:ext cx="1073766" cy="10800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9898395" y="234179"/>
            <a:ext cx="17875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latin typeface="Arial Narrow" panose="020B0606020202030204" pitchFamily="34" charset="0"/>
              </a:rPr>
              <a:t>Energy, Science and Society</a:t>
            </a:r>
          </a:p>
        </p:txBody>
      </p:sp>
      <p:pic>
        <p:nvPicPr>
          <p:cNvPr id="17" name="Picture 2" descr="https://www.dur.ac.uk/images/earth.sciences/staff/jon_gluyas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00" b="18389"/>
          <a:stretch/>
        </p:blipFill>
        <p:spPr bwMode="auto">
          <a:xfrm>
            <a:off x="1376233" y="860094"/>
            <a:ext cx="757567" cy="830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6"/>
          <a:srcRect t="10831" b="8248"/>
          <a:stretch/>
        </p:blipFill>
        <p:spPr>
          <a:xfrm>
            <a:off x="1382426" y="2082213"/>
            <a:ext cx="751374" cy="790437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76233" y="3188208"/>
            <a:ext cx="750715" cy="75071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013172" y="5778000"/>
            <a:ext cx="1105062" cy="1080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9"/>
          <a:srcRect l="21050" r="8414" b="32201"/>
          <a:stretch/>
        </p:blipFill>
        <p:spPr>
          <a:xfrm>
            <a:off x="1376233" y="4254481"/>
            <a:ext cx="764771" cy="73509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2372" y="5173761"/>
            <a:ext cx="760443" cy="873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1964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169098" y="700575"/>
            <a:ext cx="7902388" cy="85725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Arial"/>
                <a:ea typeface="+mj-ea"/>
                <a:cs typeface="Arial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54145A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Postgraduate </a:t>
            </a: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54145A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Energy- related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54145A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Training 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236958" y="1700208"/>
            <a:ext cx="4731223" cy="252676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457200" rtl="0" eaLnBrk="1" latinLnBrk="0" hangingPunct="1">
              <a:spcBef>
                <a:spcPts val="400"/>
              </a:spcBef>
              <a:buFont typeface="Arial"/>
              <a:buNone/>
              <a:defRPr sz="1400" kern="1200">
                <a:solidFill>
                  <a:srgbClr val="002A41"/>
                </a:solidFill>
                <a:latin typeface="Arial"/>
                <a:ea typeface="+mn-ea"/>
                <a:cs typeface="Arial"/>
              </a:defRPr>
            </a:lvl1pPr>
            <a:lvl2pPr marL="288000" indent="-288000" algn="l" defTabSz="457200" rtl="0" eaLnBrk="1" latinLnBrk="0" hangingPunct="1">
              <a:spcBef>
                <a:spcPts val="400"/>
              </a:spcBef>
              <a:buClr>
                <a:srgbClr val="68246D"/>
              </a:buClr>
              <a:buFont typeface="Arial"/>
              <a:buChar char="•"/>
              <a:defRPr sz="1400" kern="1200">
                <a:solidFill>
                  <a:srgbClr val="002A41"/>
                </a:solidFill>
                <a:latin typeface="Arial"/>
                <a:ea typeface="+mn-ea"/>
                <a:cs typeface="Arial"/>
              </a:defRPr>
            </a:lvl2pPr>
            <a:lvl3pPr marL="576000" indent="-288000" algn="l" defTabSz="457200" rtl="0" eaLnBrk="1" latinLnBrk="0" hangingPunct="1">
              <a:spcBef>
                <a:spcPts val="400"/>
              </a:spcBef>
              <a:buFont typeface="Lucida Grande"/>
              <a:buChar char="–"/>
              <a:defRPr sz="1400" kern="1200">
                <a:solidFill>
                  <a:srgbClr val="002A4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1800" b="1" dirty="0">
                <a:solidFill>
                  <a:srgbClr val="68246D"/>
                </a:solidFill>
              </a:rPr>
              <a:t>Masters taught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68246D"/>
              </a:solidFill>
              <a:effectLst/>
              <a:uLnTx/>
              <a:uFillTx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2A41"/>
                </a:solidFill>
                <a:effectLst/>
                <a:uLnTx/>
                <a:uFillTx/>
              </a:rPr>
              <a:t>MSc</a:t>
            </a:r>
            <a:r>
              <a:rPr kumimoji="0" lang="en-US" sz="1800" b="0" i="0" u="none" strike="noStrike" kern="1200" cap="none" spc="0" normalizeH="0" noProof="0">
                <a:ln>
                  <a:noFill/>
                </a:ln>
                <a:solidFill>
                  <a:srgbClr val="002A41"/>
                </a:solidFill>
                <a:effectLst/>
                <a:uLnTx/>
                <a:uFillTx/>
              </a:rPr>
              <a:t> </a:t>
            </a:r>
            <a:r>
              <a:rPr kumimoji="0" lang="en-US" sz="1800" b="0" i="0" u="none" strike="noStrike" kern="1200" cap="none" spc="0" normalizeH="0" noProof="0">
                <a:ln>
                  <a:noFill/>
                </a:ln>
                <a:solidFill>
                  <a:srgbClr val="002A4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Sustainability, </a:t>
            </a:r>
            <a:r>
              <a:rPr kumimoji="0" lang="en-US" sz="1800" b="0" i="0" u="none" strike="noStrike" kern="1200" cap="none" spc="0" normalizeH="0" noProof="0" dirty="0">
                <a:ln>
                  <a:noFill/>
                </a:ln>
                <a:solidFill>
                  <a:srgbClr val="002A4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Energy and Development</a:t>
            </a:r>
            <a:endParaRPr kumimoji="0" lang="en-US" sz="1800" b="0" i="0" u="none" strike="noStrike" kern="1200" cap="none" spc="0" normalizeH="0" noProof="0" dirty="0">
              <a:ln>
                <a:noFill/>
              </a:ln>
              <a:solidFill>
                <a:srgbClr val="002A4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1800" baseline="0" dirty="0">
                <a:latin typeface="Arial" panose="020B0604020202020204" pitchFamily="34" charset="0"/>
                <a:cs typeface="Arial" panose="020B0604020202020204" pitchFamily="34" charset="0"/>
              </a:rPr>
              <a:t>MSc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New and Renewable Energy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MESM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Energy Systems Management 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MSc Geo-energy</a:t>
            </a:r>
          </a:p>
          <a:p>
            <a:pPr>
              <a:defRPr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MSc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Electronic and Electrical Engineering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MSc Advanced Mechanical Engineering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MSc Civil Engineering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defRPr/>
            </a:pP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MSc Earth Sciences</a:t>
            </a:r>
          </a:p>
          <a:p>
            <a:pPr lvl="0">
              <a:defRPr/>
            </a:pP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MSc Computation Geoscience 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2A41"/>
              </a:solidFill>
              <a:effectLst/>
              <a:uLnTx/>
              <a:uFillTx/>
            </a:endParaRPr>
          </a:p>
        </p:txBody>
      </p:sp>
      <p:sp>
        <p:nvSpPr>
          <p:cNvPr id="9" name="Content Placeholder 3"/>
          <p:cNvSpPr txBox="1">
            <a:spLocks/>
          </p:cNvSpPr>
          <p:nvPr/>
        </p:nvSpPr>
        <p:spPr>
          <a:xfrm>
            <a:off x="6616741" y="1700208"/>
            <a:ext cx="4319082" cy="29146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457200" rtl="0" eaLnBrk="1" latinLnBrk="0" hangingPunct="1">
              <a:spcBef>
                <a:spcPts val="400"/>
              </a:spcBef>
              <a:buFont typeface="Arial"/>
              <a:buNone/>
              <a:defRPr sz="1400" kern="1200">
                <a:solidFill>
                  <a:srgbClr val="002A41"/>
                </a:solidFill>
                <a:latin typeface="Arial"/>
                <a:ea typeface="+mn-ea"/>
                <a:cs typeface="Arial"/>
              </a:defRPr>
            </a:lvl1pPr>
            <a:lvl2pPr marL="288000" indent="-288000" algn="l" defTabSz="457200" rtl="0" eaLnBrk="1" latinLnBrk="0" hangingPunct="1">
              <a:spcBef>
                <a:spcPts val="400"/>
              </a:spcBef>
              <a:buClr>
                <a:srgbClr val="68246D"/>
              </a:buClr>
              <a:buFont typeface="Arial"/>
              <a:buChar char="•"/>
              <a:defRPr sz="1400" kern="1200">
                <a:solidFill>
                  <a:srgbClr val="002A41"/>
                </a:solidFill>
                <a:latin typeface="Arial"/>
                <a:ea typeface="+mn-ea"/>
                <a:cs typeface="Arial"/>
              </a:defRPr>
            </a:lvl2pPr>
            <a:lvl3pPr marL="576000" indent="-288000" algn="l" defTabSz="457200" rtl="0" eaLnBrk="1" latinLnBrk="0" hangingPunct="1">
              <a:spcBef>
                <a:spcPts val="400"/>
              </a:spcBef>
              <a:buFont typeface="Lucida Grande"/>
              <a:buChar char="–"/>
              <a:defRPr sz="1400" kern="1200">
                <a:solidFill>
                  <a:srgbClr val="002A4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68246D"/>
                </a:solidFill>
                <a:effectLst/>
                <a:uLnTx/>
                <a:uFillTx/>
              </a:rPr>
              <a:t>Centers for Doctoral Training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2A41"/>
                </a:solidFill>
                <a:effectLst/>
                <a:uLnTx/>
                <a:uFillTx/>
                <a:hlinkClick r:id="rId5"/>
              </a:rPr>
              <a:t>Multidisciplinary</a:t>
            </a:r>
            <a:r>
              <a:rPr kumimoji="0" lang="en-US" sz="1800" b="0" i="0" u="none" strike="noStrike" kern="1200" cap="none" spc="0" normalizeH="0" noProof="0" dirty="0">
                <a:ln>
                  <a:noFill/>
                </a:ln>
                <a:solidFill>
                  <a:srgbClr val="002A41"/>
                </a:solidFill>
                <a:effectLst/>
                <a:uLnTx/>
                <a:uFillTx/>
                <a:hlinkClick r:id="rId5"/>
              </a:rPr>
              <a:t> Energy CDT</a:t>
            </a:r>
            <a:endParaRPr kumimoji="0" lang="en-US" sz="1800" b="0" i="0" u="none" strike="noStrike" kern="1200" cap="none" spc="0" normalizeH="0" noProof="0" dirty="0">
              <a:ln>
                <a:noFill/>
              </a:ln>
              <a:solidFill>
                <a:srgbClr val="002A41"/>
              </a:solidFill>
              <a:effectLst/>
              <a:uLnTx/>
              <a:uFillTx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1800" baseline="0" dirty="0">
                <a:hlinkClick r:id="rId6"/>
              </a:rPr>
              <a:t>ReNU</a:t>
            </a:r>
            <a:r>
              <a:rPr lang="en-US" sz="1800" dirty="0">
                <a:hlinkClick r:id="rId6"/>
              </a:rPr>
              <a:t> Energy Materials CDT</a:t>
            </a:r>
            <a:endParaRPr lang="en-US" sz="1800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2A41"/>
                </a:solidFill>
                <a:effectLst/>
                <a:uLnTx/>
                <a:uFillTx/>
                <a:hlinkClick r:id="rId7"/>
              </a:rPr>
              <a:t>Aura</a:t>
            </a:r>
            <a:r>
              <a:rPr kumimoji="0" lang="en-US" sz="1800" b="0" i="0" u="none" strike="noStrike" kern="1200" cap="none" spc="0" normalizeH="0" noProof="0" dirty="0">
                <a:ln>
                  <a:noFill/>
                </a:ln>
                <a:solidFill>
                  <a:srgbClr val="002A41"/>
                </a:solidFill>
                <a:effectLst/>
                <a:uLnTx/>
                <a:uFillTx/>
                <a:hlinkClick r:id="rId7"/>
              </a:rPr>
              <a:t> Wind Energy and Environment CDT</a:t>
            </a:r>
            <a:endParaRPr kumimoji="0" lang="en-US" sz="1800" b="0" i="0" u="none" strike="noStrike" kern="1200" cap="none" spc="0" normalizeH="0" noProof="0" dirty="0">
              <a:ln>
                <a:noFill/>
              </a:ln>
              <a:solidFill>
                <a:srgbClr val="002A41"/>
              </a:solidFill>
              <a:effectLst/>
              <a:uLnTx/>
              <a:uFillTx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1800" baseline="0" dirty="0"/>
              <a:t>NERC</a:t>
            </a:r>
            <a:r>
              <a:rPr lang="en-US" sz="1800" dirty="0"/>
              <a:t> Oil and Gas CDT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2A41"/>
                </a:solidFill>
                <a:effectLst/>
                <a:uLnTx/>
                <a:uFillTx/>
              </a:rPr>
              <a:t>Fusion</a:t>
            </a:r>
            <a:r>
              <a:rPr kumimoji="0" lang="en-US" sz="1800" b="0" i="0" u="none" strike="noStrike" kern="1200" cap="none" spc="0" normalizeH="0" noProof="0" dirty="0">
                <a:ln>
                  <a:noFill/>
                </a:ln>
                <a:solidFill>
                  <a:srgbClr val="002A41"/>
                </a:solidFill>
                <a:effectLst/>
                <a:uLnTx/>
                <a:uFillTx/>
              </a:rPr>
              <a:t> Energy CDT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1800" dirty="0">
                <a:hlinkClick r:id="rId8"/>
              </a:rPr>
              <a:t>Global Challenges Research CDT</a:t>
            </a:r>
            <a:endParaRPr kumimoji="0" lang="en-US" sz="1800" b="0" i="0" u="none" strike="noStrike" kern="1200" cap="none" spc="0" normalizeH="0" noProof="0" dirty="0">
              <a:ln>
                <a:noFill/>
              </a:ln>
              <a:solidFill>
                <a:srgbClr val="002A41"/>
              </a:solidFill>
              <a:effectLst/>
              <a:uLnTx/>
              <a:uFillTx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2A41"/>
              </a:solidFill>
              <a:effectLst/>
              <a:uLnTx/>
              <a:uFillTx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328" y="5982591"/>
            <a:ext cx="1421541" cy="604821"/>
          </a:xfrm>
          <a:prstGeom prst="rect">
            <a:avLst/>
          </a:prstGeom>
        </p:spPr>
      </p:pic>
      <p:pic>
        <p:nvPicPr>
          <p:cNvPr id="13" name="Picture 12" descr="virus.jp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5823" y="5583648"/>
            <a:ext cx="1245249" cy="124524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flipH="1">
            <a:off x="10928508" y="4316456"/>
            <a:ext cx="1259878" cy="126719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182931" y="5434556"/>
            <a:ext cx="7042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6824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Research Masters and PhDs in all energy research areas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898395" y="234179"/>
            <a:ext cx="17875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latin typeface="Arial Narrow" panose="020B0606020202030204" pitchFamily="34" charset="0"/>
              </a:rPr>
              <a:t>Energy, Science and Society</a:t>
            </a:r>
          </a:p>
        </p:txBody>
      </p:sp>
    </p:spTree>
    <p:extLst>
      <p:ext uri="{BB962C8B-B14F-4D97-AF65-F5344CB8AC3E}">
        <p14:creationId xmlns:p14="http://schemas.microsoft.com/office/powerpoint/2010/main" val="21989266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125406" y="796083"/>
            <a:ext cx="5790960" cy="85725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1" kern="1200">
                <a:solidFill>
                  <a:srgbClr val="54145A"/>
                </a:solidFill>
                <a:latin typeface="Arial"/>
                <a:ea typeface="+mj-ea"/>
                <a:cs typeface="Arial"/>
              </a:defRPr>
            </a:lvl1pPr>
          </a:lstStyle>
          <a:p>
            <a:pPr lvl="0">
              <a:defRPr/>
            </a:pPr>
            <a:r>
              <a:rPr lang="en-GB" dirty="0"/>
              <a:t>Energy Research at Durham University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178931" y="1565373"/>
            <a:ext cx="5702678" cy="29146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457200" rtl="0" eaLnBrk="1" latinLnBrk="0" hangingPunct="1">
              <a:spcBef>
                <a:spcPts val="800"/>
              </a:spcBef>
              <a:buFont typeface="Arial"/>
              <a:buNone/>
              <a:defRPr sz="1800" kern="1200">
                <a:solidFill>
                  <a:srgbClr val="002A41"/>
                </a:solidFill>
                <a:latin typeface="Arial"/>
                <a:ea typeface="+mn-ea"/>
                <a:cs typeface="Arial"/>
              </a:defRPr>
            </a:lvl1pPr>
            <a:lvl2pPr marL="288000" indent="-288000" algn="l" defTabSz="457200" rtl="0" eaLnBrk="1" latinLnBrk="0" hangingPunct="1">
              <a:spcBef>
                <a:spcPts val="800"/>
              </a:spcBef>
              <a:buClr>
                <a:srgbClr val="68246D"/>
              </a:buClr>
              <a:buFont typeface="Arial"/>
              <a:buChar char="•"/>
              <a:defRPr sz="1800" kern="1200">
                <a:solidFill>
                  <a:srgbClr val="002A41"/>
                </a:solidFill>
                <a:latin typeface="Arial"/>
                <a:ea typeface="+mn-ea"/>
                <a:cs typeface="Arial"/>
              </a:defRPr>
            </a:lvl2pPr>
            <a:lvl3pPr marL="576000" indent="-288000" algn="l" defTabSz="457200" rtl="0" eaLnBrk="1" latinLnBrk="0" hangingPunct="1">
              <a:spcBef>
                <a:spcPts val="800"/>
              </a:spcBef>
              <a:buFont typeface="Lucida Grande"/>
              <a:buChar char="–"/>
              <a:defRPr sz="1800" kern="1200">
                <a:solidFill>
                  <a:srgbClr val="002A4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defRPr/>
            </a:pPr>
            <a:r>
              <a:rPr lang="en-US" dirty="0"/>
              <a:t>Energy and society</a:t>
            </a:r>
          </a:p>
          <a:p>
            <a:pPr lvl="1">
              <a:defRPr/>
            </a:pPr>
            <a:r>
              <a:rPr lang="en-US" dirty="0"/>
              <a:t>Energy systems</a:t>
            </a:r>
          </a:p>
          <a:p>
            <a:pPr lvl="1">
              <a:defRPr/>
            </a:pPr>
            <a:r>
              <a:rPr lang="en-US" dirty="0"/>
              <a:t>Renewable and conventional power</a:t>
            </a:r>
          </a:p>
          <a:p>
            <a:pPr lvl="1">
              <a:defRPr/>
            </a:pPr>
            <a:r>
              <a:rPr lang="en-US" dirty="0"/>
              <a:t>Decarbonising Heating and Cooling</a:t>
            </a:r>
          </a:p>
          <a:p>
            <a:pPr lvl="1">
              <a:defRPr/>
            </a:pPr>
            <a:r>
              <a:rPr lang="en-US" dirty="0"/>
              <a:t>Hydrogen for Transport and Heating</a:t>
            </a:r>
          </a:p>
          <a:p>
            <a:pPr lvl="1">
              <a:defRPr/>
            </a:pPr>
            <a:r>
              <a:rPr lang="en-US" dirty="0"/>
              <a:t>Energy Materials </a:t>
            </a:r>
          </a:p>
          <a:p>
            <a:pPr lvl="1">
              <a:defRPr/>
            </a:pPr>
            <a:r>
              <a:rPr lang="en-US" dirty="0"/>
              <a:t>Wind Energy </a:t>
            </a:r>
          </a:p>
          <a:p>
            <a:pPr lvl="1">
              <a:defRPr/>
            </a:pPr>
            <a:r>
              <a:rPr lang="en-US" dirty="0"/>
              <a:t>Solar energy – organic &amp; inorganic</a:t>
            </a:r>
          </a:p>
          <a:p>
            <a:pPr lvl="1">
              <a:defRPr/>
            </a:pPr>
            <a:endParaRPr lang="en-US" dirty="0"/>
          </a:p>
          <a:p>
            <a:pPr lvl="1">
              <a:defRPr/>
            </a:pP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328" y="5982591"/>
            <a:ext cx="1421541" cy="604821"/>
          </a:xfrm>
          <a:prstGeom prst="rect">
            <a:avLst/>
          </a:prstGeom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6410664" y="1653333"/>
            <a:ext cx="5702678" cy="29146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457200" rtl="0" eaLnBrk="1" latinLnBrk="0" hangingPunct="1">
              <a:spcBef>
                <a:spcPts val="800"/>
              </a:spcBef>
              <a:buFont typeface="Arial"/>
              <a:buNone/>
              <a:defRPr sz="1800" kern="1200">
                <a:solidFill>
                  <a:srgbClr val="002A41"/>
                </a:solidFill>
                <a:latin typeface="Arial"/>
                <a:ea typeface="+mn-ea"/>
                <a:cs typeface="Arial"/>
              </a:defRPr>
            </a:lvl1pPr>
            <a:lvl2pPr marL="288000" indent="-288000" algn="l" defTabSz="457200" rtl="0" eaLnBrk="1" latinLnBrk="0" hangingPunct="1">
              <a:spcBef>
                <a:spcPts val="800"/>
              </a:spcBef>
              <a:buClr>
                <a:srgbClr val="68246D"/>
              </a:buClr>
              <a:buFont typeface="Arial"/>
              <a:buChar char="•"/>
              <a:defRPr sz="1800" kern="1200">
                <a:solidFill>
                  <a:srgbClr val="002A41"/>
                </a:solidFill>
                <a:latin typeface="Arial"/>
                <a:ea typeface="+mn-ea"/>
                <a:cs typeface="Arial"/>
              </a:defRPr>
            </a:lvl2pPr>
            <a:lvl3pPr marL="576000" indent="-288000" algn="l" defTabSz="457200" rtl="0" eaLnBrk="1" latinLnBrk="0" hangingPunct="1">
              <a:spcBef>
                <a:spcPts val="800"/>
              </a:spcBef>
              <a:buFont typeface="Lucida Grande"/>
              <a:buChar char="–"/>
              <a:defRPr sz="1800" kern="1200">
                <a:solidFill>
                  <a:srgbClr val="002A4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defRPr/>
            </a:pPr>
            <a:r>
              <a:rPr lang="en-US" dirty="0"/>
              <a:t>Smart Energy, Energy Communications &amp; AI</a:t>
            </a:r>
          </a:p>
          <a:p>
            <a:pPr lvl="1">
              <a:defRPr/>
            </a:pPr>
            <a:r>
              <a:rPr lang="en-US" dirty="0"/>
              <a:t>Energy for Developing Countries</a:t>
            </a:r>
          </a:p>
          <a:p>
            <a:pPr lvl="1">
              <a:defRPr/>
            </a:pPr>
            <a:r>
              <a:rPr lang="en-US" dirty="0"/>
              <a:t>Geo-energy – Petroleum, Geothermal, Shale Gas</a:t>
            </a:r>
          </a:p>
          <a:p>
            <a:pPr lvl="1">
              <a:defRPr/>
            </a:pPr>
            <a:r>
              <a:rPr lang="en-US" dirty="0"/>
              <a:t>Economics, regulation and policy</a:t>
            </a:r>
          </a:p>
          <a:p>
            <a:pPr lvl="1">
              <a:defRPr/>
            </a:pPr>
            <a:r>
              <a:rPr lang="en-US" dirty="0"/>
              <a:t>Bio-energy</a:t>
            </a:r>
          </a:p>
          <a:p>
            <a:pPr lvl="1">
              <a:defRPr/>
            </a:pPr>
            <a:r>
              <a:rPr lang="en-US" dirty="0"/>
              <a:t>Nuclear energy</a:t>
            </a:r>
          </a:p>
          <a:p>
            <a:pPr lvl="1">
              <a:defRPr/>
            </a:pPr>
            <a:r>
              <a:rPr lang="en-US" dirty="0"/>
              <a:t>Energy Modelling, Mathematics and Statistics</a:t>
            </a:r>
          </a:p>
          <a:p>
            <a:pPr marL="0" lvl="1" indent="0">
              <a:buNone/>
              <a:defRPr/>
            </a:pP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2261420" y="5505855"/>
            <a:ext cx="73786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Find out more at </a:t>
            </a:r>
            <a:r>
              <a:rPr lang="en-GB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www.durham.ac.uk/research/institutes-and-centres/durham-energy-institute/research-profile/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898395" y="234179"/>
            <a:ext cx="17875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latin typeface="Arial Narrow" panose="020B0606020202030204" pitchFamily="34" charset="0"/>
              </a:rPr>
              <a:t>Energy, Science and Society</a:t>
            </a:r>
          </a:p>
        </p:txBody>
      </p:sp>
      <p:grpSp>
        <p:nvGrpSpPr>
          <p:cNvPr id="10" name="Group 9"/>
          <p:cNvGrpSpPr>
            <a:grpSpLocks noChangeAspect="1"/>
          </p:cNvGrpSpPr>
          <p:nvPr/>
        </p:nvGrpSpPr>
        <p:grpSpPr bwMode="auto">
          <a:xfrm>
            <a:off x="10091738" y="4757738"/>
            <a:ext cx="2100262" cy="2100262"/>
            <a:chOff x="4437" y="1917"/>
            <a:chExt cx="1323" cy="1323"/>
          </a:xfrm>
        </p:grpSpPr>
        <p:sp>
          <p:nvSpPr>
            <p:cNvPr id="11" name="AutoShape 7"/>
            <p:cNvSpPr>
              <a:spLocks noChangeAspect="1" noChangeArrowheads="1" noTextEdit="1"/>
            </p:cNvSpPr>
            <p:nvPr/>
          </p:nvSpPr>
          <p:spPr bwMode="auto">
            <a:xfrm>
              <a:off x="4437" y="1917"/>
              <a:ext cx="1323" cy="13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9"/>
            <p:cNvSpPr>
              <a:spLocks/>
            </p:cNvSpPr>
            <p:nvPr/>
          </p:nvSpPr>
          <p:spPr bwMode="auto">
            <a:xfrm>
              <a:off x="4437" y="1917"/>
              <a:ext cx="1326" cy="1326"/>
            </a:xfrm>
            <a:custGeom>
              <a:avLst/>
              <a:gdLst>
                <a:gd name="T0" fmla="*/ 0 w 4799"/>
                <a:gd name="T1" fmla="*/ 0 h 4799"/>
                <a:gd name="T2" fmla="*/ 0 w 4799"/>
                <a:gd name="T3" fmla="*/ 0 h 4799"/>
                <a:gd name="T4" fmla="*/ 4799 w 4799"/>
                <a:gd name="T5" fmla="*/ 0 h 4799"/>
                <a:gd name="T6" fmla="*/ 4799 w 4799"/>
                <a:gd name="T7" fmla="*/ 4799 h 4799"/>
                <a:gd name="T8" fmla="*/ 0 w 4799"/>
                <a:gd name="T9" fmla="*/ 0 h 47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99" h="4799">
                  <a:moveTo>
                    <a:pt x="0" y="0"/>
                  </a:moveTo>
                  <a:lnTo>
                    <a:pt x="0" y="0"/>
                  </a:lnTo>
                  <a:lnTo>
                    <a:pt x="4799" y="0"/>
                  </a:lnTo>
                  <a:lnTo>
                    <a:pt x="4799" y="4799"/>
                  </a:lnTo>
                  <a:cubicBezTo>
                    <a:pt x="2149" y="4799"/>
                    <a:pt x="0" y="2649"/>
                    <a:pt x="0" y="0"/>
                  </a:cubicBezTo>
                  <a:close/>
                </a:path>
              </a:pathLst>
            </a:custGeom>
            <a:solidFill>
              <a:srgbClr val="54135A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42495490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2010949" y="243602"/>
            <a:ext cx="8229600" cy="797662"/>
          </a:xfrm>
        </p:spPr>
        <p:txBody>
          <a:bodyPr>
            <a:normAutofit/>
          </a:bodyPr>
          <a:lstStyle/>
          <a:p>
            <a:pPr algn="ctr"/>
            <a:r>
              <a:rPr lang="en-GB" sz="3600" dirty="0">
                <a:solidFill>
                  <a:srgbClr val="7E317B"/>
                </a:solidFill>
                <a:latin typeface="Calibri" charset="0"/>
                <a:ea typeface="ヒラギノ角ゴ Pro W3" charset="0"/>
                <a:cs typeface="ヒラギノ角ゴ Pro W3" charset="0"/>
              </a:rPr>
              <a:t>Engaging with Durham Energy Institute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2450038" y="1179763"/>
            <a:ext cx="7291924" cy="4686974"/>
          </a:xfrm>
        </p:spPr>
        <p:txBody>
          <a:bodyPr>
            <a:normAutofit/>
          </a:bodyPr>
          <a:lstStyle/>
          <a:p>
            <a:r>
              <a:rPr lang="en-GB" sz="1800" dirty="0">
                <a:latin typeface="Calibri" charset="0"/>
                <a:ea typeface="ヒラギノ角ゴ Pro W3" charset="0"/>
                <a:cs typeface="ヒラギノ角ゴ Pro W3" charset="0"/>
              </a:rPr>
              <a:t>We work across all departments at the University</a:t>
            </a:r>
          </a:p>
          <a:p>
            <a:r>
              <a:rPr lang="en-GB" sz="1800" dirty="0">
                <a:latin typeface="Calibri" charset="0"/>
                <a:ea typeface="ヒラギノ角ゴ Pro W3" charset="0"/>
                <a:cs typeface="ヒラギノ角ゴ Pro W3" charset="0"/>
              </a:rPr>
              <a:t>Helping researchers and students to make links and showcase their research </a:t>
            </a:r>
          </a:p>
          <a:p>
            <a:r>
              <a:rPr lang="en-GB" sz="1800" dirty="0">
                <a:latin typeface="Calibri" charset="0"/>
                <a:ea typeface="ヒラギノ角ゴ Pro W3" charset="0"/>
                <a:cs typeface="ヒラギノ角ゴ Pro W3" charset="0"/>
              </a:rPr>
              <a:t>Encouraging multi-disciplinary perspectives on energy</a:t>
            </a:r>
          </a:p>
          <a:p>
            <a:r>
              <a:rPr lang="en-GB" sz="1800" dirty="0">
                <a:latin typeface="Calibri" charset="0"/>
                <a:ea typeface="ヒラギノ角ゴ Pro W3" charset="0"/>
                <a:cs typeface="ヒラギノ角ゴ Pro W3" charset="0"/>
              </a:rPr>
              <a:t>Series of seminars, webinars and public events – </a:t>
            </a:r>
            <a:r>
              <a:rPr lang="en-GB" sz="1800" dirty="0">
                <a:highlight>
                  <a:srgbClr val="00FF00"/>
                </a:highlight>
                <a:latin typeface="Calibri" charset="0"/>
                <a:ea typeface="ヒラギノ角ゴ Pro W3" charset="0"/>
                <a:cs typeface="ヒラギノ角ゴ Pro W3" charset="0"/>
              </a:rPr>
              <a:t>YouTube Channel</a:t>
            </a:r>
          </a:p>
          <a:p>
            <a:r>
              <a:rPr lang="en-GB" sz="1800" dirty="0">
                <a:latin typeface="Calibri" charset="0"/>
                <a:ea typeface="ヒラギノ角ゴ Pro W3" charset="0"/>
                <a:cs typeface="ヒラギノ角ゴ Pro W3" charset="0"/>
              </a:rPr>
              <a:t>Outreach activities with schools and the public – volunteers welcome!</a:t>
            </a:r>
          </a:p>
          <a:p>
            <a:r>
              <a:rPr lang="en-GB" sz="1800" dirty="0">
                <a:latin typeface="Calibri" charset="0"/>
                <a:ea typeface="ヒラギノ角ゴ Pro W3" charset="0"/>
                <a:cs typeface="ヒラギノ角ゴ Pro W3" charset="0"/>
              </a:rPr>
              <a:t>Masters projects with external stakeholders</a:t>
            </a:r>
          </a:p>
          <a:p>
            <a:r>
              <a:rPr lang="en-GB" sz="1800" dirty="0">
                <a:latin typeface="Calibri" charset="0"/>
                <a:ea typeface="ヒラギノ角ゴ Pro W3" charset="0"/>
                <a:cs typeface="ヒラギノ角ゴ Pro W3" charset="0"/>
              </a:rPr>
              <a:t>Centre for Doctoral Training in Energy</a:t>
            </a:r>
          </a:p>
          <a:p>
            <a:r>
              <a:rPr lang="en-GB" sz="1800" dirty="0">
                <a:latin typeface="Calibri" charset="0"/>
                <a:ea typeface="ヒラギノ角ゴ Pro W3" charset="0"/>
                <a:cs typeface="ヒラギノ角ゴ Pro W3" charset="0"/>
              </a:rPr>
              <a:t>MSc Sustainability, Energy &amp; Development intensive teaching weeks – November and February</a:t>
            </a:r>
          </a:p>
          <a:p>
            <a:r>
              <a:rPr lang="en-GB" sz="1800" dirty="0">
                <a:latin typeface="Calibri" charset="0"/>
                <a:ea typeface="ヒラギノ角ゴ Pro W3" charset="0"/>
                <a:cs typeface="ヒラギノ角ゴ Pro W3" charset="0"/>
              </a:rPr>
              <a:t>We support Durham Student Energy Society and their industry mentoring scheme </a:t>
            </a:r>
          </a:p>
        </p:txBody>
      </p:sp>
      <p:pic>
        <p:nvPicPr>
          <p:cNvPr id="8196" name="Picture 2" descr="E:\Templates and Guidelines - DEI Edited June 14\3 Assets\Shapes\Shapes - Small Jpeg - 72dpiPrint\1_Purpl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8168" y="382102"/>
            <a:ext cx="1081435" cy="1080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3" descr="DEI_Logo_A4_Black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880" y="105103"/>
            <a:ext cx="1652588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240549" y="105103"/>
            <a:ext cx="17875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latin typeface="Arial Narrow" panose="020B0606020202030204" pitchFamily="34" charset="0"/>
              </a:rPr>
              <a:t>Energy, Science and Society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9A3369B-20DD-43CD-81DE-4C92A5EA00AC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0091738" y="4757738"/>
            <a:ext cx="2100262" cy="2100262"/>
            <a:chOff x="4437" y="1917"/>
            <a:chExt cx="1323" cy="1323"/>
          </a:xfrm>
        </p:grpSpPr>
        <p:sp>
          <p:nvSpPr>
            <p:cNvPr id="13" name="AutoShape 7">
              <a:extLst>
                <a:ext uri="{FF2B5EF4-FFF2-40B4-BE49-F238E27FC236}">
                  <a16:creationId xmlns:a16="http://schemas.microsoft.com/office/drawing/2014/main" id="{4AFA7565-331D-4719-80DB-DA1CEA39F02E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4437" y="1917"/>
              <a:ext cx="1323" cy="13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D4765399-769A-455C-AA97-3234DA4C133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7" y="1917"/>
              <a:ext cx="1326" cy="1326"/>
            </a:xfrm>
            <a:custGeom>
              <a:avLst/>
              <a:gdLst>
                <a:gd name="T0" fmla="*/ 0 w 4799"/>
                <a:gd name="T1" fmla="*/ 0 h 4799"/>
                <a:gd name="T2" fmla="*/ 0 w 4799"/>
                <a:gd name="T3" fmla="*/ 0 h 4799"/>
                <a:gd name="T4" fmla="*/ 4799 w 4799"/>
                <a:gd name="T5" fmla="*/ 0 h 4799"/>
                <a:gd name="T6" fmla="*/ 4799 w 4799"/>
                <a:gd name="T7" fmla="*/ 4799 h 4799"/>
                <a:gd name="T8" fmla="*/ 0 w 4799"/>
                <a:gd name="T9" fmla="*/ 0 h 47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99" h="4799">
                  <a:moveTo>
                    <a:pt x="0" y="0"/>
                  </a:moveTo>
                  <a:lnTo>
                    <a:pt x="0" y="0"/>
                  </a:lnTo>
                  <a:lnTo>
                    <a:pt x="4799" y="0"/>
                  </a:lnTo>
                  <a:lnTo>
                    <a:pt x="4799" y="4799"/>
                  </a:lnTo>
                  <a:cubicBezTo>
                    <a:pt x="2149" y="4799"/>
                    <a:pt x="0" y="2649"/>
                    <a:pt x="0" y="0"/>
                  </a:cubicBezTo>
                  <a:close/>
                </a:path>
              </a:pathLst>
            </a:custGeom>
            <a:solidFill>
              <a:srgbClr val="54135A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0911029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1560513" y="262526"/>
            <a:ext cx="8229600" cy="797662"/>
          </a:xfrm>
        </p:spPr>
        <p:txBody>
          <a:bodyPr>
            <a:normAutofit fontScale="90000"/>
          </a:bodyPr>
          <a:lstStyle/>
          <a:p>
            <a:pPr algn="ctr"/>
            <a:r>
              <a:rPr lang="en-GB" sz="3600" dirty="0">
                <a:solidFill>
                  <a:srgbClr val="7E317B"/>
                </a:solidFill>
                <a:latin typeface="Calibri" charset="0"/>
                <a:ea typeface="ヒラギノ角ゴ Pro W3" charset="0"/>
                <a:cs typeface="ヒラギノ角ゴ Pro W3" charset="0"/>
              </a:rPr>
              <a:t>Events @ DEI</a:t>
            </a:r>
            <a:br>
              <a:rPr lang="en-GB" sz="3600" dirty="0">
                <a:solidFill>
                  <a:srgbClr val="7E317B"/>
                </a:solidFill>
                <a:latin typeface="Calibri" charset="0"/>
                <a:ea typeface="ヒラギノ角ゴ Pro W3" charset="0"/>
                <a:cs typeface="ヒラギノ角ゴ Pro W3" charset="0"/>
              </a:rPr>
            </a:br>
            <a:r>
              <a:rPr lang="en-GB" sz="2200" dirty="0">
                <a:solidFill>
                  <a:srgbClr val="7E317B"/>
                </a:solidFill>
                <a:latin typeface="Calibri" charset="0"/>
                <a:ea typeface="ヒラギノ角ゴ Pro W3" charset="0"/>
                <a:cs typeface="ヒラギノ角ゴ Pro W3" charset="0"/>
              </a:rPr>
              <a:t>Epiphany Term 2022</a:t>
            </a:r>
            <a:br>
              <a:rPr lang="en-GB" sz="2200" dirty="0">
                <a:solidFill>
                  <a:srgbClr val="7E317B"/>
                </a:solidFill>
                <a:latin typeface="Calibri" charset="0"/>
                <a:ea typeface="ヒラギノ角ゴ Pro W3" charset="0"/>
                <a:cs typeface="ヒラギノ角ゴ Pro W3" charset="0"/>
              </a:rPr>
            </a:br>
            <a:endParaRPr lang="en-GB" sz="2200" dirty="0">
              <a:solidFill>
                <a:srgbClr val="7E317B"/>
              </a:solidFill>
              <a:latin typeface="Calibri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2042873" y="1126126"/>
            <a:ext cx="7291924" cy="4205825"/>
          </a:xfrm>
        </p:spPr>
        <p:txBody>
          <a:bodyPr>
            <a:noAutofit/>
          </a:bodyPr>
          <a:lstStyle/>
          <a:p>
            <a:r>
              <a:rPr lang="en-GB" sz="1500" dirty="0">
                <a:solidFill>
                  <a:srgbClr val="0070C0"/>
                </a:solidFill>
              </a:rPr>
              <a:t>Domestic biogas in Nepal and Bangladesh: transformations around the heat of the hearth</a:t>
            </a:r>
            <a:endParaRPr lang="en-GB" sz="1500" dirty="0"/>
          </a:p>
          <a:p>
            <a:r>
              <a:rPr lang="en-GB" sz="1500" dirty="0">
                <a:solidFill>
                  <a:srgbClr val="0070C0"/>
                </a:solidFill>
              </a:rPr>
              <a:t>Hydrogen, Buses and Sustainable mobility</a:t>
            </a:r>
          </a:p>
          <a:p>
            <a:r>
              <a:rPr lang="en-GB" sz="1500" dirty="0">
                <a:solidFill>
                  <a:srgbClr val="0070C0"/>
                </a:solidFill>
              </a:rPr>
              <a:t>Clean Energy and Electricity Market Transformations, Pakistan’s Journey - Challenges &amp; Ways Forward </a:t>
            </a:r>
          </a:p>
          <a:p>
            <a:r>
              <a:rPr lang="en-GB" sz="1500" dirty="0">
                <a:solidFill>
                  <a:srgbClr val="0070C0"/>
                </a:solidFill>
              </a:rPr>
              <a:t>The Geology of the State: The Role of State Science in Developing Alberta’s Oil Sands </a:t>
            </a:r>
          </a:p>
          <a:p>
            <a:r>
              <a:rPr lang="en-GB" sz="1500" dirty="0">
                <a:solidFill>
                  <a:srgbClr val="0070C0"/>
                </a:solidFill>
              </a:rPr>
              <a:t>Designing tools for offshore transmission. How do we make robust decisions under severe uncertainty?</a:t>
            </a:r>
          </a:p>
          <a:p>
            <a:r>
              <a:rPr lang="en-GB" sz="1500" dirty="0">
                <a:solidFill>
                  <a:srgbClr val="0070C0"/>
                </a:solidFill>
              </a:rPr>
              <a:t>GEMS: Can coal mines warm our homes (once again)?</a:t>
            </a:r>
          </a:p>
          <a:p>
            <a:r>
              <a:rPr lang="en-GB" sz="1500" dirty="0">
                <a:solidFill>
                  <a:srgbClr val="0070C0"/>
                </a:solidFill>
              </a:rPr>
              <a:t>The Future of </a:t>
            </a:r>
            <a:r>
              <a:rPr lang="en-GB" sz="1500" dirty="0" err="1">
                <a:solidFill>
                  <a:srgbClr val="0070C0"/>
                </a:solidFill>
              </a:rPr>
              <a:t>Redhills</a:t>
            </a:r>
            <a:r>
              <a:rPr lang="en-GB" sz="1500" dirty="0">
                <a:solidFill>
                  <a:srgbClr val="0070C0"/>
                </a:solidFill>
              </a:rPr>
              <a:t> - Durham Miners Association</a:t>
            </a:r>
          </a:p>
          <a:p>
            <a:r>
              <a:rPr lang="en-GB" sz="1500" dirty="0">
                <a:solidFill>
                  <a:srgbClr val="0070C0"/>
                </a:solidFill>
              </a:rPr>
              <a:t>Climate Change in Carbon Communities: Intimate Intersections, Global Impacts</a:t>
            </a:r>
          </a:p>
          <a:p>
            <a:pPr marL="0" indent="0">
              <a:buNone/>
            </a:pPr>
            <a:endParaRPr lang="en-GB" sz="1500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GB" sz="1400" b="1" dirty="0"/>
              <a:t>All our events can be found at </a:t>
            </a:r>
            <a:r>
              <a:rPr lang="en-GB" sz="1400" b="1" dirty="0">
                <a:solidFill>
                  <a:schemeClr val="accent1"/>
                </a:solidFill>
                <a:hlinkClick r:id="rId3"/>
              </a:rPr>
              <a:t>https://www.durham.ac.uk/research/institutes-and-centres/durham-energy-institute/about-us/events/</a:t>
            </a:r>
            <a:r>
              <a:rPr lang="en-GB" sz="1400" b="1" dirty="0">
                <a:solidFill>
                  <a:schemeClr val="accent1"/>
                </a:solidFill>
              </a:rPr>
              <a:t> </a:t>
            </a:r>
          </a:p>
          <a:p>
            <a:pPr marL="0" indent="0">
              <a:buNone/>
            </a:pPr>
            <a:endParaRPr lang="en-GB" sz="1400" b="1" dirty="0"/>
          </a:p>
          <a:p>
            <a:endParaRPr lang="en-GB" sz="1400" dirty="0">
              <a:solidFill>
                <a:srgbClr val="0070C0"/>
              </a:solidFill>
            </a:endParaRPr>
          </a:p>
        </p:txBody>
      </p:sp>
      <p:pic>
        <p:nvPicPr>
          <p:cNvPr id="8196" name="Picture 2" descr="E:\Templates and Guidelines - DEI Edited June 14\3 Assets\Shapes\Shapes - Small Jpeg - 72dpiPrint\1_Purpl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5221" y="519887"/>
            <a:ext cx="1081435" cy="1080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3" descr="DEI_Logo_A4_Black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827" y="196588"/>
            <a:ext cx="1652588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137602" y="242888"/>
            <a:ext cx="17875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latin typeface="Arial Narrow" panose="020B0606020202030204" pitchFamily="34" charset="0"/>
              </a:rPr>
              <a:t>Energy, Science and Society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5E79A18-B885-4629-A387-953EF0AD748C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0091738" y="4757738"/>
            <a:ext cx="2100262" cy="2100262"/>
            <a:chOff x="4437" y="1917"/>
            <a:chExt cx="1323" cy="1323"/>
          </a:xfrm>
        </p:grpSpPr>
        <p:sp>
          <p:nvSpPr>
            <p:cNvPr id="8" name="AutoShape 7">
              <a:extLst>
                <a:ext uri="{FF2B5EF4-FFF2-40B4-BE49-F238E27FC236}">
                  <a16:creationId xmlns:a16="http://schemas.microsoft.com/office/drawing/2014/main" id="{71357D50-1B3A-402F-87CF-93BE321C5BF3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4437" y="1917"/>
              <a:ext cx="1323" cy="13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4BD79F2E-5FBC-4B3A-81D7-0D42E78B2E6E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7" y="1917"/>
              <a:ext cx="1326" cy="1326"/>
            </a:xfrm>
            <a:custGeom>
              <a:avLst/>
              <a:gdLst>
                <a:gd name="T0" fmla="*/ 0 w 4799"/>
                <a:gd name="T1" fmla="*/ 0 h 4799"/>
                <a:gd name="T2" fmla="*/ 0 w 4799"/>
                <a:gd name="T3" fmla="*/ 0 h 4799"/>
                <a:gd name="T4" fmla="*/ 4799 w 4799"/>
                <a:gd name="T5" fmla="*/ 0 h 4799"/>
                <a:gd name="T6" fmla="*/ 4799 w 4799"/>
                <a:gd name="T7" fmla="*/ 4799 h 4799"/>
                <a:gd name="T8" fmla="*/ 0 w 4799"/>
                <a:gd name="T9" fmla="*/ 0 h 47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99" h="4799">
                  <a:moveTo>
                    <a:pt x="0" y="0"/>
                  </a:moveTo>
                  <a:lnTo>
                    <a:pt x="0" y="0"/>
                  </a:lnTo>
                  <a:lnTo>
                    <a:pt x="4799" y="0"/>
                  </a:lnTo>
                  <a:lnTo>
                    <a:pt x="4799" y="4799"/>
                  </a:lnTo>
                  <a:cubicBezTo>
                    <a:pt x="2149" y="4799"/>
                    <a:pt x="0" y="2649"/>
                    <a:pt x="0" y="0"/>
                  </a:cubicBezTo>
                  <a:close/>
                </a:path>
              </a:pathLst>
            </a:custGeom>
            <a:solidFill>
              <a:srgbClr val="54135A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0417584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770848" y="255093"/>
            <a:ext cx="9127547" cy="85725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1" kern="1200">
                <a:solidFill>
                  <a:srgbClr val="54145A"/>
                </a:solidFill>
                <a:latin typeface="Arial"/>
                <a:ea typeface="+mj-ea"/>
                <a:cs typeface="Arial"/>
              </a:defRPr>
            </a:lvl1pPr>
          </a:lstStyle>
          <a:p>
            <a:pPr lvl="0">
              <a:defRPr/>
            </a:pPr>
            <a:r>
              <a:rPr lang="en-GB" dirty="0"/>
              <a:t>Energy and Society</a:t>
            </a:r>
          </a:p>
          <a:p>
            <a:pPr lvl="0">
              <a:defRPr/>
            </a:pPr>
            <a:endParaRPr lang="en-GB" dirty="0"/>
          </a:p>
          <a:p>
            <a:pPr lvl="0">
              <a:defRPr/>
            </a:pPr>
            <a:r>
              <a:rPr lang="en-GB" sz="1800" dirty="0"/>
              <a:t>Energy as socio-technical systems and embedded practices</a:t>
            </a:r>
          </a:p>
          <a:p>
            <a:pPr lvl="0">
              <a:defRPr/>
            </a:pP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328" y="5982591"/>
            <a:ext cx="1421541" cy="60482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898395" y="234179"/>
            <a:ext cx="17875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latin typeface="Arial Narrow" panose="020B0606020202030204" pitchFamily="34" charset="0"/>
              </a:rPr>
              <a:t>Energy, Science and Society</a:t>
            </a:r>
          </a:p>
        </p:txBody>
      </p:sp>
      <p:grpSp>
        <p:nvGrpSpPr>
          <p:cNvPr id="10" name="Group 9"/>
          <p:cNvGrpSpPr>
            <a:grpSpLocks noChangeAspect="1"/>
          </p:cNvGrpSpPr>
          <p:nvPr/>
        </p:nvGrpSpPr>
        <p:grpSpPr bwMode="auto">
          <a:xfrm>
            <a:off x="10091738" y="4757738"/>
            <a:ext cx="2100262" cy="2100262"/>
            <a:chOff x="4437" y="1917"/>
            <a:chExt cx="1323" cy="1323"/>
          </a:xfrm>
        </p:grpSpPr>
        <p:sp>
          <p:nvSpPr>
            <p:cNvPr id="11" name="AutoShape 7"/>
            <p:cNvSpPr>
              <a:spLocks noChangeAspect="1" noChangeArrowheads="1" noTextEdit="1"/>
            </p:cNvSpPr>
            <p:nvPr/>
          </p:nvSpPr>
          <p:spPr bwMode="auto">
            <a:xfrm>
              <a:off x="4437" y="1917"/>
              <a:ext cx="1323" cy="13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9"/>
            <p:cNvSpPr>
              <a:spLocks/>
            </p:cNvSpPr>
            <p:nvPr/>
          </p:nvSpPr>
          <p:spPr bwMode="auto">
            <a:xfrm>
              <a:off x="4437" y="1917"/>
              <a:ext cx="1326" cy="1326"/>
            </a:xfrm>
            <a:custGeom>
              <a:avLst/>
              <a:gdLst>
                <a:gd name="T0" fmla="*/ 0 w 4799"/>
                <a:gd name="T1" fmla="*/ 0 h 4799"/>
                <a:gd name="T2" fmla="*/ 0 w 4799"/>
                <a:gd name="T3" fmla="*/ 0 h 4799"/>
                <a:gd name="T4" fmla="*/ 4799 w 4799"/>
                <a:gd name="T5" fmla="*/ 0 h 4799"/>
                <a:gd name="T6" fmla="*/ 4799 w 4799"/>
                <a:gd name="T7" fmla="*/ 4799 h 4799"/>
                <a:gd name="T8" fmla="*/ 0 w 4799"/>
                <a:gd name="T9" fmla="*/ 0 h 47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99" h="4799">
                  <a:moveTo>
                    <a:pt x="0" y="0"/>
                  </a:moveTo>
                  <a:lnTo>
                    <a:pt x="0" y="0"/>
                  </a:lnTo>
                  <a:lnTo>
                    <a:pt x="4799" y="0"/>
                  </a:lnTo>
                  <a:lnTo>
                    <a:pt x="4799" y="4799"/>
                  </a:lnTo>
                  <a:cubicBezTo>
                    <a:pt x="2149" y="4799"/>
                    <a:pt x="0" y="2649"/>
                    <a:pt x="0" y="0"/>
                  </a:cubicBezTo>
                  <a:close/>
                </a:path>
              </a:pathLst>
            </a:custGeom>
            <a:solidFill>
              <a:srgbClr val="54135A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13" name="TextBox 2"/>
          <p:cNvSpPr txBox="1">
            <a:spLocks noChangeArrowheads="1"/>
          </p:cNvSpPr>
          <p:nvPr/>
        </p:nvSpPr>
        <p:spPr bwMode="auto">
          <a:xfrm>
            <a:off x="9359900" y="776288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endParaRPr lang="en-US" sz="1800">
              <a:latin typeface="Arial" charset="0"/>
            </a:endParaRPr>
          </a:p>
        </p:txBody>
      </p:sp>
      <p:pic>
        <p:nvPicPr>
          <p:cNvPr id="15" name="Picture 2" descr="E:\Templates and Guidelines - DEI Edited June 14\3 Assets\Shapes\Shapes - Small Jpeg - 72dpiPrint\1_Purpl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0302" y="631994"/>
            <a:ext cx="2062162" cy="206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6"/>
          <p:cNvSpPr>
            <a:spLocks noChangeArrowheads="1"/>
          </p:cNvSpPr>
          <p:nvPr/>
        </p:nvSpPr>
        <p:spPr bwMode="auto">
          <a:xfrm>
            <a:off x="913891" y="1391945"/>
            <a:ext cx="7721734" cy="3538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285750" indent="-285750" defTabSz="914400" eaLnBrk="1" fontAlgn="t" hangingPunct="1">
              <a:buFont typeface="Courier New" panose="02070309020205020404" pitchFamily="49" charset="0"/>
              <a:buChar char="o"/>
            </a:pP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  <a:ea typeface="MS PGothic" charset="0"/>
                <a:cs typeface="Arial" panose="020B0604020202020204" pitchFamily="34" charset="0"/>
              </a:rPr>
              <a:t>Energy Demand</a:t>
            </a:r>
          </a:p>
          <a:p>
            <a:pPr marL="285750" indent="-285750" defTabSz="914400" eaLnBrk="1" fontAlgn="t" hangingPunct="1">
              <a:buFont typeface="Courier New" panose="02070309020205020404" pitchFamily="49" charset="0"/>
              <a:buChar char="o"/>
            </a:pP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  <a:ea typeface="MS PGothic" charset="0"/>
                <a:cs typeface="Arial" panose="020B0604020202020204" pitchFamily="34" charset="0"/>
              </a:rPr>
              <a:t>Energy Use Behaviours</a:t>
            </a:r>
          </a:p>
          <a:p>
            <a:pPr marL="285750" indent="-285750" fontAlgn="t">
              <a:buFont typeface="Courier New" panose="02070309020205020404" pitchFamily="49" charset="0"/>
              <a:buChar char="o"/>
            </a:pP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  <a:ea typeface="MS PGothic" charset="0"/>
                <a:cs typeface="Arial" panose="020B0604020202020204" pitchFamily="34" charset="0"/>
              </a:rPr>
              <a:t>Energy for Development</a:t>
            </a:r>
          </a:p>
          <a:p>
            <a:pPr marL="285750" indent="-285750" defTabSz="914400" eaLnBrk="1" fontAlgn="t" hangingPunct="1">
              <a:buFont typeface="Courier New" panose="02070309020205020404" pitchFamily="49" charset="0"/>
              <a:buChar char="o"/>
            </a:pP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  <a:ea typeface="MS PGothic" charset="0"/>
                <a:cs typeface="Arial" panose="020B0604020202020204" pitchFamily="34" charset="0"/>
              </a:rPr>
              <a:t>Low Carbon Cities and Communities: </a:t>
            </a:r>
            <a:r>
              <a:rPr lang="en-GB" i="1" dirty="0">
                <a:solidFill>
                  <a:srgbClr val="000000"/>
                </a:solidFill>
                <a:latin typeface="Arial" panose="020B0604020202020204" pitchFamily="34" charset="0"/>
                <a:ea typeface="MS PGothic" charset="0"/>
                <a:cs typeface="Arial" panose="020B0604020202020204" pitchFamily="34" charset="0"/>
              </a:rPr>
              <a:t>Urban Transitions </a:t>
            </a:r>
          </a:p>
          <a:p>
            <a:pPr marL="285750" indent="-285750" fontAlgn="t">
              <a:buFont typeface="Courier New" panose="02070309020205020404" pitchFamily="49" charset="0"/>
              <a:buChar char="o"/>
            </a:pP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  <a:ea typeface="MS PGothic" charset="0"/>
                <a:cs typeface="Arial" panose="020B0604020202020204" pitchFamily="34" charset="0"/>
              </a:rPr>
              <a:t>Geo-politics and Governance of Low carbon transitions </a:t>
            </a:r>
          </a:p>
          <a:p>
            <a:pPr marL="285750" indent="-285750" defTabSz="914400" eaLnBrk="1" fontAlgn="t" hangingPunct="1">
              <a:buFont typeface="Courier New" panose="02070309020205020404" pitchFamily="49" charset="0"/>
              <a:buChar char="o"/>
            </a:pP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  <a:ea typeface="MS PGothic" charset="0"/>
                <a:cs typeface="Arial" panose="020B0604020202020204" pitchFamily="34" charset="0"/>
              </a:rPr>
              <a:t>Energy Policy and Ethics</a:t>
            </a:r>
          </a:p>
          <a:p>
            <a:pPr marL="285750" indent="-285750" defTabSz="914400" eaLnBrk="1" fontAlgn="t" hangingPunct="1">
              <a:buFont typeface="Courier New" panose="02070309020205020404" pitchFamily="49" charset="0"/>
              <a:buChar char="o"/>
            </a:pP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  <a:ea typeface="MS PGothic" charset="0"/>
                <a:cs typeface="Arial" panose="020B0604020202020204" pitchFamily="34" charset="0"/>
              </a:rPr>
              <a:t>Electric Futures</a:t>
            </a:r>
          </a:p>
          <a:p>
            <a:pPr marL="285750" indent="-285750" defTabSz="914400" eaLnBrk="1" fontAlgn="t" hangingPunct="1">
              <a:buFont typeface="Courier New" panose="02070309020205020404" pitchFamily="49" charset="0"/>
              <a:buChar char="o"/>
            </a:pP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  <a:ea typeface="MS PGothic" charset="0"/>
                <a:cs typeface="Arial" panose="020B0604020202020204" pitchFamily="34" charset="0"/>
              </a:rPr>
              <a:t>Emerging Energy Technologies, Acceptance and Risk</a:t>
            </a:r>
          </a:p>
          <a:p>
            <a:pPr defTabSz="914400" eaLnBrk="1" fontAlgn="t" hangingPunct="1"/>
            <a:endParaRPr lang="en-GB" i="1" dirty="0">
              <a:solidFill>
                <a:srgbClr val="000000"/>
              </a:solidFill>
              <a:latin typeface="Arial" panose="020B0604020202020204" pitchFamily="34" charset="0"/>
              <a:ea typeface="MS PGothic" charset="0"/>
              <a:cs typeface="Arial" panose="020B0604020202020204" pitchFamily="34" charset="0"/>
            </a:endParaRPr>
          </a:p>
          <a:p>
            <a:pPr defTabSz="914400" eaLnBrk="1" fontAlgn="t" hangingPunct="1"/>
            <a:r>
              <a:rPr lang="en-GB" i="1" dirty="0">
                <a:solidFill>
                  <a:srgbClr val="000000"/>
                </a:solidFill>
                <a:latin typeface="Arial" panose="020B0604020202020204" pitchFamily="34" charset="0"/>
                <a:ea typeface="MS PGothic" charset="0"/>
                <a:cs typeface="Arial" panose="020B0604020202020204" pitchFamily="34" charset="0"/>
              </a:rPr>
              <a:t>“There are no technical developments without social consequences, and cultural and social conditions influence the shape and momentum of technical developments”</a:t>
            </a:r>
          </a:p>
          <a:p>
            <a:pPr defTabSz="914400" eaLnBrk="1" fontAlgn="t" hangingPunct="1"/>
            <a:endParaRPr lang="en-GB" i="1" dirty="0">
              <a:solidFill>
                <a:srgbClr val="000000"/>
              </a:solidFill>
              <a:latin typeface="Arial" panose="020B0604020202020204" pitchFamily="34" charset="0"/>
              <a:ea typeface="MS PGothic" charset="0"/>
              <a:cs typeface="Arial" panose="020B0604020202020204" pitchFamily="34" charset="0"/>
            </a:endParaRPr>
          </a:p>
        </p:txBody>
      </p:sp>
      <p:pic>
        <p:nvPicPr>
          <p:cNvPr id="19" name="Picture 2" descr="S:\Energy Institute\Communications\Images\SARAH BOADAA AMOABENG Collecting firewood - ghan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70" t="19867" r="27045" b="14767"/>
          <a:stretch>
            <a:fillRect/>
          </a:stretch>
        </p:blipFill>
        <p:spPr bwMode="auto">
          <a:xfrm>
            <a:off x="10086976" y="2835091"/>
            <a:ext cx="2085256" cy="1940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8EB4116-8857-413F-A23D-F15CB0D29FC2}"/>
              </a:ext>
            </a:extLst>
          </p:cNvPr>
          <p:cNvSpPr txBox="1"/>
          <p:nvPr/>
        </p:nvSpPr>
        <p:spPr>
          <a:xfrm>
            <a:off x="1610139" y="5208104"/>
            <a:ext cx="79339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highlight>
                  <a:srgbClr val="00FF00"/>
                </a:highlight>
              </a:rPr>
              <a:t>INCLUDE project: Inclusive planning for a low carbon future – working with DCC</a:t>
            </a:r>
          </a:p>
        </p:txBody>
      </p:sp>
    </p:spTree>
    <p:extLst>
      <p:ext uri="{BB962C8B-B14F-4D97-AF65-F5344CB8AC3E}">
        <p14:creationId xmlns:p14="http://schemas.microsoft.com/office/powerpoint/2010/main" val="3622072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Durham University">
      <a:dk1>
        <a:srgbClr val="002A41"/>
      </a:dk1>
      <a:lt1>
        <a:sysClr val="window" lastClr="FFFFFF"/>
      </a:lt1>
      <a:dk2>
        <a:srgbClr val="54145A"/>
      </a:dk2>
      <a:lt2>
        <a:srgbClr val="CBA8B1"/>
      </a:lt2>
      <a:accent1>
        <a:srgbClr val="00AEEF"/>
      </a:accent1>
      <a:accent2>
        <a:srgbClr val="A5C8D0"/>
      </a:accent2>
      <a:accent3>
        <a:srgbClr val="AFA961"/>
      </a:accent3>
      <a:accent4>
        <a:srgbClr val="B3BDB1"/>
      </a:accent4>
      <a:accent5>
        <a:srgbClr val="FFD53A"/>
      </a:accent5>
      <a:accent6>
        <a:srgbClr val="DACDA2"/>
      </a:accent6>
      <a:hlink>
        <a:srgbClr val="BE1E2D"/>
      </a:hlink>
      <a:folHlink>
        <a:srgbClr val="B6AAA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Durham University_powerpoint 29.08.19 FINAL.potx" id="{15F0B36B-451E-467F-AC1D-6B634029385F}" vid="{75B5DF01-1AD8-4B24-959A-92377C0E24AC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1291</TotalTime>
  <Words>2875</Words>
  <Application>Microsoft Office PowerPoint</Application>
  <PresentationFormat>Widescreen</PresentationFormat>
  <Paragraphs>424</Paragraphs>
  <Slides>33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33</vt:i4>
      </vt:variant>
    </vt:vector>
  </HeadingPairs>
  <TitlesOfParts>
    <vt:vector size="43" baseType="lpstr">
      <vt:lpstr>Arial</vt:lpstr>
      <vt:lpstr>Arial Narrow</vt:lpstr>
      <vt:lpstr>Calibri</vt:lpstr>
      <vt:lpstr>Calibri Light</vt:lpstr>
      <vt:lpstr>Courier New</vt:lpstr>
      <vt:lpstr>Lucida Grande</vt:lpstr>
      <vt:lpstr>Open Sans</vt:lpstr>
      <vt:lpstr>Wingdings</vt:lpstr>
      <vt:lpstr>Office Theme</vt:lpstr>
      <vt:lpstr>1_Office Theme</vt:lpstr>
      <vt:lpstr>Durham Energy Institute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Engaging with Durham Energy Institute</vt:lpstr>
      <vt:lpstr>Events @ DEI Epiphany Term 2022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Durham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TEHRANI, EVELYN</dc:creator>
  <cp:lastModifiedBy>BELL, JACKI</cp:lastModifiedBy>
  <cp:revision>175</cp:revision>
  <dcterms:created xsi:type="dcterms:W3CDTF">2019-09-24T08:45:26Z</dcterms:created>
  <dcterms:modified xsi:type="dcterms:W3CDTF">2022-05-06T10:38:18Z</dcterms:modified>
</cp:coreProperties>
</file>